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omments/modernComment_16C_26604078.xml" ContentType="application/vnd.ms-powerpoint.comments+xml"/>
  <Override PartName="/ppt/comments/modernComment_161_964B9C00.xml" ContentType="application/vnd.ms-powerpoint.comments+xml"/>
  <Override PartName="/ppt/comments/modernComment_162_5CC36A9D.xml" ContentType="application/vnd.ms-powerpoint.comments+xml"/>
  <Override PartName="/ppt/comments/modernComment_163_FAB30398.xml" ContentType="application/vnd.ms-powerpoint.comments+xml"/>
  <Override PartName="/ppt/comments/modernComment_16B_1D887A14.xml" ContentType="application/vnd.ms-powerpoint.comments+xml"/>
  <Override PartName="/ppt/comments/modernComment_16A_2DC1CDFF.xml" ContentType="application/vnd.ms-powerpoint.comments+xml"/>
  <Override PartName="/ppt/notesSlides/notesSlide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8" r:id="rId4"/>
  </p:sldMasterIdLst>
  <p:notesMasterIdLst>
    <p:notesMasterId r:id="rId16"/>
  </p:notesMasterIdLst>
  <p:handoutMasterIdLst>
    <p:handoutMasterId r:id="rId17"/>
  </p:handoutMasterIdLst>
  <p:sldIdLst>
    <p:sldId id="350" r:id="rId5"/>
    <p:sldId id="356" r:id="rId6"/>
    <p:sldId id="352" r:id="rId7"/>
    <p:sldId id="361" r:id="rId8"/>
    <p:sldId id="364" r:id="rId9"/>
    <p:sldId id="353" r:id="rId10"/>
    <p:sldId id="354" r:id="rId11"/>
    <p:sldId id="355" r:id="rId12"/>
    <p:sldId id="363" r:id="rId13"/>
    <p:sldId id="362" r:id="rId14"/>
    <p:sldId id="343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72302343-77A7-A3D0-3235-8F356D2E4F53}" name="Amit Sharma" initials="AS" userId="S::W0794488@myscc.ca::4cd59af8-123c-48c2-b6ad-82fffa209c7c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5226" autoAdjust="0"/>
  </p:normalViewPr>
  <p:slideViewPr>
    <p:cSldViewPr snapToGrid="0">
      <p:cViewPr varScale="1">
        <p:scale>
          <a:sx n="71" d="100"/>
          <a:sy n="71" d="100"/>
        </p:scale>
        <p:origin x="69" y="3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howGuides="1">
      <p:cViewPr varScale="1">
        <p:scale>
          <a:sx n="60" d="100"/>
          <a:sy n="60" d="100"/>
        </p:scale>
        <p:origin x="3187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comments/modernComment_161_964B9C0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92CB13CD-0EA2-4315-8AA9-52F51A1D308F}" authorId="{72302343-77A7-A3D0-3235-8F356D2E4F53}" created="2023-04-17T00:59:43.870">
    <pc:sldMkLst xmlns:pc="http://schemas.microsoft.com/office/powerpoint/2013/main/command">
      <pc:docMk/>
      <pc:sldMk cId="2521537536" sldId="353"/>
    </pc:sldMkLst>
    <p188:txBody>
      <a:bodyPr/>
      <a:lstStyle/>
      <a:p>
        <a:r>
          <a:rPr lang="en-US"/>
          <a:t>Rajvi 1.5 mins</a:t>
        </a:r>
      </a:p>
    </p188:txBody>
  </p188:cm>
</p188:cmLst>
</file>

<file path=ppt/comments/modernComment_162_5CC36A9D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9E960678-7725-4356-93A0-D6013B1FDC6B}" authorId="{72302343-77A7-A3D0-3235-8F356D2E4F53}" created="2023-04-17T00:59:58.370">
    <pc:sldMkLst xmlns:pc="http://schemas.microsoft.com/office/powerpoint/2013/main/command">
      <pc:docMk/>
      <pc:sldMk cId="1556310685" sldId="354"/>
    </pc:sldMkLst>
    <p188:txBody>
      <a:bodyPr/>
      <a:lstStyle/>
      <a:p>
        <a:r>
          <a:rPr lang="en-US"/>
          <a:t>Harshil - 2 mins</a:t>
        </a:r>
      </a:p>
    </p188:txBody>
  </p188:cm>
</p188:cmLst>
</file>

<file path=ppt/comments/modernComment_163_FAB30398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FF436190-0057-49E5-9508-91BE965C4C36}" authorId="{72302343-77A7-A3D0-3235-8F356D2E4F53}" created="2023-04-17T01:00:39.944">
    <pc:sldMkLst xmlns:pc="http://schemas.microsoft.com/office/powerpoint/2013/main/command">
      <pc:docMk/>
      <pc:sldMk cId="4206035864" sldId="355"/>
    </pc:sldMkLst>
    <p188:txBody>
      <a:bodyPr/>
      <a:lstStyle/>
      <a:p>
        <a:r>
          <a:rPr lang="en-US"/>
          <a:t>Amit/Suhail/Rajvi/Harshil/Jayraj  - 7/8Mins</a:t>
        </a:r>
      </a:p>
    </p188:txBody>
  </p188:cm>
  <p188:cm id="{085D5AF2-BD01-4A5A-8012-696CF39B5556}" authorId="{72302343-77A7-A3D0-3235-8F356D2E4F53}" created="2023-04-17T01:01:10.790">
    <pc:sldMkLst xmlns:pc="http://schemas.microsoft.com/office/powerpoint/2013/main/command">
      <pc:docMk/>
      <pc:sldMk cId="4206035864" sldId="355"/>
    </pc:sldMkLst>
    <p188:txBody>
      <a:bodyPr/>
      <a:lstStyle/>
      <a:p>
        <a:r>
          <a:rPr lang="en-US"/>
          <a:t>1 min per dashboard</a:t>
        </a:r>
      </a:p>
    </p188:txBody>
  </p188:cm>
  <p188:cm id="{E0CF0EBE-FD2E-40D1-B6B6-1FAD87AADFC7}" authorId="{72302343-77A7-A3D0-3235-8F356D2E4F53}" created="2023-04-17T01:01:23.058">
    <pc:sldMkLst xmlns:pc="http://schemas.microsoft.com/office/powerpoint/2013/main/command">
      <pc:docMk/>
      <pc:sldMk cId="4206035864" sldId="355"/>
    </pc:sldMkLst>
    <p188:txBody>
      <a:bodyPr/>
      <a:lstStyle/>
      <a:p>
        <a:r>
          <a:rPr lang="en-US"/>
          <a:t>2-3 mins - survey game</a:t>
        </a:r>
      </a:p>
    </p188:txBody>
  </p188:cm>
</p188:cmLst>
</file>

<file path=ppt/comments/modernComment_16A_2DC1CDFF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089B6CF1-C310-4F78-B084-541584ACD363}" authorId="{72302343-77A7-A3D0-3235-8F356D2E4F53}" created="2023-04-17T01:02:09.349">
    <pc:sldMkLst xmlns:pc="http://schemas.microsoft.com/office/powerpoint/2013/main/command">
      <pc:docMk/>
      <pc:sldMk cId="767675903" sldId="362"/>
    </pc:sldMkLst>
    <p188:txBody>
      <a:bodyPr/>
      <a:lstStyle/>
      <a:p>
        <a:r>
          <a:rPr lang="en-US"/>
          <a:t>Amit Sharma - 1 mins</a:t>
        </a:r>
      </a:p>
    </p188:txBody>
  </p188:cm>
</p188:cmLst>
</file>

<file path=ppt/comments/modernComment_16B_1D887A14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91D16164-0621-4D12-A10A-9F2FF49D43D1}" authorId="{72302343-77A7-A3D0-3235-8F356D2E4F53}" created="2023-04-17T01:01:45.946">
    <pc:sldMkLst xmlns:pc="http://schemas.microsoft.com/office/powerpoint/2013/main/command">
      <pc:docMk/>
      <pc:sldMk cId="495483412" sldId="363"/>
    </pc:sldMkLst>
    <p188:txBody>
      <a:bodyPr/>
      <a:lstStyle/>
      <a:p>
        <a:r>
          <a:rPr lang="en-US"/>
          <a:t>Jayraj - 1 min</a:t>
        </a:r>
      </a:p>
    </p188:txBody>
  </p188:cm>
</p188:cmLst>
</file>

<file path=ppt/comments/modernComment_16C_26604078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5FD139A2-EDE2-43FD-AD84-AB313C7CB270}" authorId="{72302343-77A7-A3D0-3235-8F356D2E4F53}" created="2023-04-17T00:59:05.358">
    <pc:sldMkLst xmlns:pc="http://schemas.microsoft.com/office/powerpoint/2013/main/command">
      <pc:docMk/>
      <pc:sldMk cId="643842168" sldId="364"/>
    </pc:sldMkLst>
    <p188:txBody>
      <a:bodyPr/>
      <a:lstStyle/>
      <a:p>
        <a:r>
          <a:rPr lang="en-US"/>
          <a:t>Amit Sharma - 2 mins</a:t>
        </a:r>
      </a:p>
    </p188:txBody>
  </p188:cm>
</p188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95B66E5-15AA-4745-8A67-3CE257BEE39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844A45-21B3-834A-A491-E4E4B9DC117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039FDB-18A0-074D-8BA3-A4C3DE896AF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6D13E5-4CEC-3A4A-8E5D-AFCEE7512EEC}" type="slidenum"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32284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E7A52F-9D89-7442-A8E9-48D1527B5F6B}" type="datetimeFigureOut">
              <a:rPr lang="en-US" smtClean="0"/>
              <a:t>4/16/2023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9C7E07-3C67-C64C-8DA0-0404F630397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25283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389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67054" y="2116182"/>
            <a:ext cx="5491571" cy="1514019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defRPr sz="6000" b="1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26C18C3-ED25-DD4B-BA72-24932D54DE37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" y="758752"/>
            <a:ext cx="6099248" cy="6099248"/>
            <a:chOff x="0" y="12289"/>
            <a:chExt cx="3550" cy="3551"/>
          </a:xfrm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C07CC263-2515-F147-8CC5-F8E9FF9FA8E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43B40037-7481-524B-8685-404D965690F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7B759713-8408-EE47-9394-3DA6F5E4B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8" name="Text Placeholder 29">
            <a:extLst>
              <a:ext uri="{FF2B5EF4-FFF2-40B4-BE49-F238E27FC236}">
                <a16:creationId xmlns:a16="http://schemas.microsoft.com/office/drawing/2014/main" id="{276A9CD7-E675-3048-86D3-3546A2F6B45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67055" y="4549553"/>
            <a:ext cx="5491570" cy="953337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800" b="0" i="0">
                <a:solidFill>
                  <a:schemeClr val="tx2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69706A2-3726-FE4E-B923-E75D48597816}"/>
              </a:ext>
            </a:extLst>
          </p:cNvPr>
          <p:cNvCxnSpPr>
            <a:cxnSpLocks/>
          </p:cNvCxnSpPr>
          <p:nvPr userDrawn="1"/>
        </p:nvCxnSpPr>
        <p:spPr>
          <a:xfrm>
            <a:off x="6367055" y="4252111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71085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BDEF3328-825B-3946-8472-DB93D6A32867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4E4E09DF-AF21-0E4A-9838-14DFBFFED7D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653F54AE-9BC1-3A45-A129-4028EADE406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254F6D22-4944-974A-999E-F9E22F1595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32" name="Title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1DEB652-BD6A-BD41-B85E-704D2C41A1C4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A6147D10-E7D7-8F40-AF69-7263987293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4023" y="2300984"/>
            <a:ext cx="4827178" cy="404216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0" indent="0">
              <a:buNone/>
              <a:defRPr sz="1800" b="0" i="0" spc="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3A0EE708-F36B-444B-9A8B-D48D69535E45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6362700" y="2300984"/>
            <a:ext cx="4764829" cy="404216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0" indent="0">
              <a:buNone/>
              <a:defRPr sz="1800" b="0" i="0" spc="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E81957B7-CEA6-A446-A203-471CF9A57F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64023" y="2799146"/>
            <a:ext cx="4827178" cy="1942138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Content Placeholder 3">
            <a:extLst>
              <a:ext uri="{FF2B5EF4-FFF2-40B4-BE49-F238E27FC236}">
                <a16:creationId xmlns:a16="http://schemas.microsoft.com/office/drawing/2014/main" id="{E40D4044-0F7B-0647-BAB5-16B23EBD9ECD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362700" y="2799146"/>
            <a:ext cx="4756241" cy="1942138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D51C063-0222-064B-8A2E-485FE9EAC10D}"/>
              </a:ext>
            </a:extLst>
          </p:cNvPr>
          <p:cNvCxnSpPr>
            <a:cxnSpLocks/>
          </p:cNvCxnSpPr>
          <p:nvPr userDrawn="1"/>
        </p:nvCxnSpPr>
        <p:spPr>
          <a:xfrm>
            <a:off x="63627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14D182-A7DD-4F7B-B207-262854316EDA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April 16, 2023</a:t>
            </a:fld>
            <a:endParaRPr lang="en-US" dirty="0">
              <a:latin typeface="+mn-lt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B29252-5D0B-4B9D-9FBD-8EC0929FE09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B4FEF6-E217-4110-BBF5-C4B77ADC845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504253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868B08E5-2F7C-7749-8BDF-386EAF974BB0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F3E300C0-0B72-9048-9E16-2166E1A88FE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E4AA520D-9D51-3A42-B9B1-DF72169BC8DB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D5F2735E-137C-DB47-AEF0-EFC871A3237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32" name="Title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1DEB652-BD6A-BD41-B85E-704D2C41A1C4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A6147D10-E7D7-8F40-AF69-7263987293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2500" y="2300156"/>
            <a:ext cx="3036477" cy="40421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>
              <a:buNone/>
              <a:defRPr lang="en-US" sz="1800" spc="0" baseline="0" dirty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E81957B7-CEA6-A446-A203-471CF9A57F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52500" y="2799146"/>
            <a:ext cx="3036477" cy="1942138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057DFE0A-61D9-1B48-8196-EA94D04685DD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4569372" y="2300156"/>
            <a:ext cx="3036477" cy="40421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>
              <a:buNone/>
              <a:defRPr lang="en-US" sz="1800" spc="0" baseline="0" dirty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C946754A-F105-644E-99A4-DC80B9944243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4569372" y="2799146"/>
            <a:ext cx="3050628" cy="1942138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368648FC-FC9A-5645-8F0C-390FFFAE180D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8187017" y="2300156"/>
            <a:ext cx="3036477" cy="40421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>
              <a:buNone/>
              <a:defRPr lang="en-US" sz="1800" spc="0" baseline="0" dirty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BBB849DC-B114-D145-9879-4FE0688BF57E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8187017" y="2799146"/>
            <a:ext cx="3036477" cy="1942138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F0C4CE5-5F02-B143-8FD1-1B235D270DAC}"/>
              </a:ext>
            </a:extLst>
          </p:cNvPr>
          <p:cNvCxnSpPr>
            <a:cxnSpLocks/>
          </p:cNvCxnSpPr>
          <p:nvPr userDrawn="1"/>
        </p:nvCxnSpPr>
        <p:spPr>
          <a:xfrm>
            <a:off x="4569372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89A8C14-DB28-F34E-8098-168D4C75AF23}"/>
              </a:ext>
            </a:extLst>
          </p:cNvPr>
          <p:cNvCxnSpPr>
            <a:cxnSpLocks/>
          </p:cNvCxnSpPr>
          <p:nvPr userDrawn="1"/>
        </p:nvCxnSpPr>
        <p:spPr>
          <a:xfrm>
            <a:off x="8187017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0FA07F3-F8E4-4505-85EC-22734AC68792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April 16, 2023</a:t>
            </a:fld>
            <a:endParaRPr lang="en-US" dirty="0">
              <a:latin typeface="+mn-lt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5165D22-FEF5-4F30-8822-5D2378806A9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40F86B-3DA3-4708-AAF5-387BA115C41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279487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520" userDrawn="1">
          <p15:clr>
            <a:srgbClr val="FBAE40"/>
          </p15:clr>
        </p15:guide>
        <p15:guide id="4" pos="5160" userDrawn="1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4800" userDrawn="1">
          <p15:clr>
            <a:srgbClr val="FBAE40"/>
          </p15:clr>
        </p15:guide>
        <p15:guide id="11" pos="2880" userDrawn="1">
          <p15:clr>
            <a:srgbClr val="FBAE40"/>
          </p15:clr>
        </p15:guide>
        <p15:guide id="12" orient="horz" pos="1752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1DEB652-BD6A-BD41-B85E-704D2C41A1C4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A8C895-11B9-EA40-B0F8-0F4FE98815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52500" y="2656904"/>
            <a:ext cx="4838700" cy="574318"/>
          </a:xfrm>
        </p:spPr>
        <p:txBody>
          <a:bodyPr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47A1EE0-4011-3749-B01C-FC489EEDF880}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8870040" y="0"/>
            <a:ext cx="3325208" cy="3325208"/>
            <a:chOff x="0" y="12289"/>
            <a:chExt cx="3550" cy="3551"/>
          </a:xfrm>
        </p:grpSpPr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17EED68A-6660-2643-BBFB-B6AB92A7C22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BECF9FB8-F6C7-C54D-99F4-11FDF26D7F9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46C7C62D-7D3B-934C-AFF9-0F10E727B42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85D552-3AFC-4D21-A944-9D41E128A96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52500" y="2286000"/>
            <a:ext cx="4838700" cy="315915"/>
          </a:xfrm>
        </p:spPr>
        <p:txBody>
          <a:bodyPr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BE8C2EDB-9C70-49A2-865C-E5CD77D3E7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3655" y="3841846"/>
            <a:ext cx="4838700" cy="636754"/>
          </a:xfrm>
        </p:spPr>
        <p:txBody>
          <a:bodyPr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EE50320A-D017-45C6-9986-94BC43911E9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53655" y="3470942"/>
            <a:ext cx="4838700" cy="315915"/>
          </a:xfrm>
        </p:spPr>
        <p:txBody>
          <a:bodyPr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673EB498-F5D2-4E15-990A-2AFA4A377CB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52500" y="5017901"/>
            <a:ext cx="4838700" cy="908340"/>
          </a:xfrm>
        </p:spPr>
        <p:txBody>
          <a:bodyPr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1F528150-326B-4BB3-AC38-7FC805DB6BA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52500" y="4646997"/>
            <a:ext cx="4838700" cy="315915"/>
          </a:xfrm>
        </p:spPr>
        <p:txBody>
          <a:bodyPr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20EBEFF7-AECA-409B-9ACC-A63A168283B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9647" y="2656904"/>
            <a:ext cx="4838700" cy="574318"/>
          </a:xfrm>
        </p:spPr>
        <p:txBody>
          <a:bodyPr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29E4D063-8666-4D7A-B8C8-2B9383F798E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99647" y="2286000"/>
            <a:ext cx="4838700" cy="315915"/>
          </a:xfrm>
        </p:spPr>
        <p:txBody>
          <a:bodyPr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4717B7CD-A4F9-444E-82B9-8914CB57488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99647" y="3841846"/>
            <a:ext cx="4838700" cy="908340"/>
          </a:xfrm>
        </p:spPr>
        <p:txBody>
          <a:bodyPr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2CF285B7-A950-4326-A4D5-F5D542D2D65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99647" y="3470942"/>
            <a:ext cx="4838700" cy="315915"/>
          </a:xfrm>
        </p:spPr>
        <p:txBody>
          <a:bodyPr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C45E38A-5516-4C3E-88FC-0DCBD876054B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April 16, 2023</a:t>
            </a:fld>
            <a:endParaRPr lang="en-US" dirty="0">
              <a:latin typeface="+mn-lt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225273-038D-4F51-A093-83D80104F21A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F24E14-E0E0-44FA-A4AA-FA63A858730C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60135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29">
            <a:extLst>
              <a:ext uri="{FF2B5EF4-FFF2-40B4-BE49-F238E27FC236}">
                <a16:creationId xmlns:a16="http://schemas.microsoft.com/office/drawing/2014/main" id="{BB778BC5-5409-574B-96E2-B45CDD940DF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896100" y="5102063"/>
            <a:ext cx="4914900" cy="588795"/>
          </a:xfrm>
        </p:spPr>
        <p:txBody>
          <a:bodyPr lIns="0" tIns="0" rIns="0" bIns="0" anchor="b">
            <a:noAutofit/>
          </a:bodyPr>
          <a:lstStyle>
            <a:lvl1pPr marL="0" indent="0">
              <a:buNone/>
              <a:defRPr sz="1600" b="0" i="0">
                <a:solidFill>
                  <a:schemeClr val="tx2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32916F3A-28FA-9A4B-A780-0D687D9328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07623" y="3591098"/>
            <a:ext cx="4903377" cy="1057791"/>
          </a:xfrm>
        </p:spPr>
        <p:txBody>
          <a:bodyPr lIns="0" tIns="0" rIns="0" bIns="0">
            <a:normAutofit/>
          </a:bodyPr>
          <a:lstStyle>
            <a:lvl1pPr marL="0" indent="0" algn="l">
              <a:buNone/>
              <a:defRPr sz="1600" b="0" i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E29321F6-59C5-6E4C-A846-6AD00848A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7623" y="2173658"/>
            <a:ext cx="49033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B5C3BF3-A164-DD48-BD02-4587489DA105}"/>
              </a:ext>
            </a:extLst>
          </p:cNvPr>
          <p:cNvCxnSpPr>
            <a:cxnSpLocks/>
          </p:cNvCxnSpPr>
          <p:nvPr userDrawn="1"/>
        </p:nvCxnSpPr>
        <p:spPr>
          <a:xfrm>
            <a:off x="6896100" y="3233703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F8C225AD-C009-894E-8AFA-C94EAA06509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FEF81ED-50DF-3946-87D9-407C13C3CE9F}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8870040" y="0"/>
            <a:ext cx="3325208" cy="3325208"/>
            <a:chOff x="0" y="12289"/>
            <a:chExt cx="3550" cy="3551"/>
          </a:xfrm>
        </p:grpSpPr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4B6857A0-601C-9C40-ADB4-7927C7A4ECA0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31562ACC-ECB3-4841-A52C-00DAFF438EBF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77C317B8-91B4-7040-AB8C-CE822CA28A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9991307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806C6F65-35CD-D64B-992A-0C1C1E00384D}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7" name="AutoShape 24">
              <a:extLst>
                <a:ext uri="{FF2B5EF4-FFF2-40B4-BE49-F238E27FC236}">
                  <a16:creationId xmlns:a16="http://schemas.microsoft.com/office/drawing/2014/main" id="{CFD467E2-FF13-7E4F-BEF9-EA1A17665B2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CA85A327-3157-B442-993A-6900F71249A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9A459CB4-74AF-0544-AB1E-7CC6D10F84EB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95A20BFD-9142-D64A-A78A-61B75FCA0D76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B80736DF-C890-DB47-AEAA-D3D92505E632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2" name="Title 1">
            <a:extLst>
              <a:ext uri="{FF2B5EF4-FFF2-40B4-BE49-F238E27FC236}">
                <a16:creationId xmlns:a16="http://schemas.microsoft.com/office/drawing/2014/main" id="{39F93F26-ED5C-E74E-BFBD-E3054DC1B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 spc="50" baseline="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F0FD074-81E2-0D4E-8446-C5B415B238A0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4655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 Placeholder 29">
            <a:extLst>
              <a:ext uri="{FF2B5EF4-FFF2-40B4-BE49-F238E27FC236}">
                <a16:creationId xmlns:a16="http://schemas.microsoft.com/office/drawing/2014/main" id="{58AAB058-5FFC-9E4E-AD2E-FB1B4EE5102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2500" y="2818296"/>
            <a:ext cx="2133600" cy="3693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29">
            <a:extLst>
              <a:ext uri="{FF2B5EF4-FFF2-40B4-BE49-F238E27FC236}">
                <a16:creationId xmlns:a16="http://schemas.microsoft.com/office/drawing/2014/main" id="{18ABDA74-C3EC-274D-BE87-AC5B825A2A4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52500" y="2209800"/>
            <a:ext cx="2133600" cy="205837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3DDE02E-BC75-2645-8725-CA2CFD327A3C}"/>
              </a:ext>
            </a:extLst>
          </p:cNvPr>
          <p:cNvCxnSpPr>
            <a:cxnSpLocks/>
          </p:cNvCxnSpPr>
          <p:nvPr userDrawn="1"/>
        </p:nvCxnSpPr>
        <p:spPr>
          <a:xfrm>
            <a:off x="3663043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 Placeholder 29">
            <a:extLst>
              <a:ext uri="{FF2B5EF4-FFF2-40B4-BE49-F238E27FC236}">
                <a16:creationId xmlns:a16="http://schemas.microsoft.com/office/drawing/2014/main" id="{3ABA9FD1-9B74-F14F-81EF-7B3407196B0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663042" y="2818296"/>
            <a:ext cx="2128157" cy="3693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29">
            <a:extLst>
              <a:ext uri="{FF2B5EF4-FFF2-40B4-BE49-F238E27FC236}">
                <a16:creationId xmlns:a16="http://schemas.microsoft.com/office/drawing/2014/main" id="{0E9E9D03-0186-5B4C-A73F-95ADCD08A44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663042" y="2209800"/>
            <a:ext cx="2128157" cy="205837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01EE6FD-FABB-AD48-92DA-19805B502918}"/>
              </a:ext>
            </a:extLst>
          </p:cNvPr>
          <p:cNvCxnSpPr>
            <a:cxnSpLocks/>
          </p:cNvCxnSpPr>
          <p:nvPr userDrawn="1"/>
        </p:nvCxnSpPr>
        <p:spPr>
          <a:xfrm>
            <a:off x="952500" y="4248119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 Placeholder 29">
            <a:extLst>
              <a:ext uri="{FF2B5EF4-FFF2-40B4-BE49-F238E27FC236}">
                <a16:creationId xmlns:a16="http://schemas.microsoft.com/office/drawing/2014/main" id="{F953BCFF-5CB8-784F-ACC1-A14670E6219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52500" y="5131299"/>
            <a:ext cx="2133600" cy="3693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29">
            <a:extLst>
              <a:ext uri="{FF2B5EF4-FFF2-40B4-BE49-F238E27FC236}">
                <a16:creationId xmlns:a16="http://schemas.microsoft.com/office/drawing/2014/main" id="{97DCC038-CDD3-1D48-B8BA-2617616935C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52500" y="4522803"/>
            <a:ext cx="2133600" cy="205837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3BB36CC-7349-334D-A028-58D01025E726}"/>
              </a:ext>
            </a:extLst>
          </p:cNvPr>
          <p:cNvCxnSpPr>
            <a:cxnSpLocks/>
          </p:cNvCxnSpPr>
          <p:nvPr userDrawn="1"/>
        </p:nvCxnSpPr>
        <p:spPr>
          <a:xfrm>
            <a:off x="3663043" y="4252111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Text Placeholder 29">
            <a:extLst>
              <a:ext uri="{FF2B5EF4-FFF2-40B4-BE49-F238E27FC236}">
                <a16:creationId xmlns:a16="http://schemas.microsoft.com/office/drawing/2014/main" id="{C20DFC6E-CE65-E94B-921D-38F386E173F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663042" y="5131299"/>
            <a:ext cx="2128157" cy="3693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9">
            <a:extLst>
              <a:ext uri="{FF2B5EF4-FFF2-40B4-BE49-F238E27FC236}">
                <a16:creationId xmlns:a16="http://schemas.microsoft.com/office/drawing/2014/main" id="{773FBF72-A3D8-2F4E-BAD2-2755F0BE4A4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663042" y="4522803"/>
            <a:ext cx="2128157" cy="205837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402C0D4-D9C4-F547-B996-38177302A3DC}"/>
              </a:ext>
            </a:extLst>
          </p:cNvPr>
          <p:cNvCxnSpPr>
            <a:cxnSpLocks/>
          </p:cNvCxnSpPr>
          <p:nvPr userDrawn="1"/>
        </p:nvCxnSpPr>
        <p:spPr>
          <a:xfrm>
            <a:off x="6367055" y="4252111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 Placeholder 29">
            <a:extLst>
              <a:ext uri="{FF2B5EF4-FFF2-40B4-BE49-F238E27FC236}">
                <a16:creationId xmlns:a16="http://schemas.microsoft.com/office/drawing/2014/main" id="{9B18A1DC-4A61-514B-9F70-1DCC893EBB1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367054" y="5131299"/>
            <a:ext cx="2129245" cy="3693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9">
            <a:extLst>
              <a:ext uri="{FF2B5EF4-FFF2-40B4-BE49-F238E27FC236}">
                <a16:creationId xmlns:a16="http://schemas.microsoft.com/office/drawing/2014/main" id="{DD138509-2AA1-D540-90D6-28847495661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367054" y="4522803"/>
            <a:ext cx="2129245" cy="205837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655503-4608-4F79-A5D4-B2F67958F263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April 16, 2023</a:t>
            </a:fld>
            <a:endParaRPr lang="en-US" dirty="0">
              <a:latin typeface="+mn-lt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DAFA395-FE4C-4A99-A74E-57757D8473E1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A6A117-A0E8-43E1-9120-CE3B8B97667F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930664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C82066DD-D313-D148-89C7-338EB873A730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A5BBD7C7-99D1-E841-A081-6912D1F2B855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227A14EE-CB79-754A-8B19-EB9874B3158E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35B38B80-C3D3-4C47-B468-C41A8FF36F2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F0C4E8C2-3240-594A-9D5E-1BCD1AF44C5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-22543"/>
            <a:ext cx="6096000" cy="6903086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5C37098-CEB2-1E45-989B-3DD92F3B1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D23F761-57FC-3649-AE84-0C3EF95EF561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 Placeholder 29">
            <a:extLst>
              <a:ext uri="{FF2B5EF4-FFF2-40B4-BE49-F238E27FC236}">
                <a16:creationId xmlns:a16="http://schemas.microsoft.com/office/drawing/2014/main" id="{E66F2BC9-2F8A-1543-9AFD-9BAB0E75B31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52499" y="2289363"/>
            <a:ext cx="4572001" cy="27952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6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A64E0B3-57C5-4DAF-8531-F39610E77C09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April 16, 2023</a:t>
            </a:fld>
            <a:endParaRPr lang="en-US" dirty="0">
              <a:latin typeface="+mn-lt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E0EC46-C626-4D58-AB64-0B3B850D148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25D00C-8F5C-4528-87FA-F9431D96755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737695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6" pos="3480" userDrawn="1">
          <p15:clr>
            <a:srgbClr val="FBAE40"/>
          </p15:clr>
        </p15:guide>
        <p15:guide id="7" orient="horz" pos="1440" userDrawn="1">
          <p15:clr>
            <a:srgbClr val="FBAE40"/>
          </p15:clr>
        </p15:guide>
        <p15:guide id="9" orient="horz" pos="1224" userDrawn="1">
          <p15:clr>
            <a:srgbClr val="FBAE40"/>
          </p15:clr>
        </p15:guide>
        <p15:guide id="10" orient="horz" pos="552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50E2385F-F6FA-D345-AF77-A9EE8E49310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1998" cy="6858000"/>
          </a:xfrm>
          <a:solidFill>
            <a:schemeClr val="accent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8D492973-78E3-D34E-835E-CF2D45170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3943" y="3045437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100" b="1" i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BE3A3D6-A0AD-C84D-8B2A-743F5F95432E}"/>
              </a:ext>
            </a:extLst>
          </p:cNvPr>
          <p:cNvCxnSpPr>
            <a:cxnSpLocks/>
          </p:cNvCxnSpPr>
          <p:nvPr userDrawn="1"/>
        </p:nvCxnSpPr>
        <p:spPr>
          <a:xfrm>
            <a:off x="7154721" y="4003877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4CB38BE-0FF2-694C-AA3C-D73DBF7C332C}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9509760" y="-3"/>
            <a:ext cx="2682238" cy="2682238"/>
            <a:chOff x="0" y="12289"/>
            <a:chExt cx="3550" cy="3551"/>
          </a:xfrm>
          <a:solidFill>
            <a:schemeClr val="tx1"/>
          </a:solidFill>
        </p:grpSpPr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F0257420-2EA0-6348-8B9E-1414F5297265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7FE65C23-C0EF-BB41-884A-01C2A7356159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F73F5EB6-53C7-D44C-9003-FB5A81F9890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3578891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7104">
          <p15:clr>
            <a:srgbClr val="FBAE40"/>
          </p15:clr>
        </p15:guide>
        <p15:guide id="3" pos="4344" userDrawn="1">
          <p15:clr>
            <a:srgbClr val="FBAE40"/>
          </p15:clr>
        </p15:guide>
        <p15:guide id="4" pos="4560" userDrawn="1">
          <p15:clr>
            <a:srgbClr val="FBAE40"/>
          </p15:clr>
        </p15:guide>
        <p15:guide id="8" orient="horz" pos="1848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hart Placeholder 5">
            <a:extLst>
              <a:ext uri="{FF2B5EF4-FFF2-40B4-BE49-F238E27FC236}">
                <a16:creationId xmlns:a16="http://schemas.microsoft.com/office/drawing/2014/main" id="{75992517-0394-6B43-B15D-2A86A34512F3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952500" y="1939108"/>
            <a:ext cx="10352810" cy="411070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71012B1-809A-45CE-9FED-46D08DC8C42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April 16, 2023</a:t>
            </a:fld>
            <a:endParaRPr lang="en-US" dirty="0">
              <a:latin typeface="+mn-lt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FB6FA27-6601-4107-A3C9-808CB443024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19432A-F8B5-4A96-AEE6-2E159658D5D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658628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 userDrawn="1">
          <p15:clr>
            <a:srgbClr val="FBAE40"/>
          </p15:clr>
        </p15:guide>
        <p15:guide id="3" pos="2880" userDrawn="1">
          <p15:clr>
            <a:srgbClr val="FBAE40"/>
          </p15:clr>
        </p15:guide>
        <p15:guide id="4" pos="5160" userDrawn="1">
          <p15:clr>
            <a:srgbClr val="FBAE40"/>
          </p15:clr>
        </p15:guide>
        <p15:guide id="5" pos="2520" userDrawn="1">
          <p15:clr>
            <a:srgbClr val="FBAE40"/>
          </p15:clr>
        </p15:guide>
        <p15:guide id="6" pos="4800" userDrawn="1">
          <p15:clr>
            <a:srgbClr val="FBAE40"/>
          </p15:clr>
        </p15:guide>
        <p15:guide id="7" orient="horz" pos="1224" userDrawn="1">
          <p15:clr>
            <a:srgbClr val="FBAE40"/>
          </p15:clr>
        </p15:guide>
        <p15:guide id="8" orient="horz" pos="1392" userDrawn="1">
          <p15:clr>
            <a:srgbClr val="FBAE40"/>
          </p15:clr>
        </p15:guide>
        <p15:guide id="10" orient="horz" pos="552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able Placeholder 2">
            <a:extLst>
              <a:ext uri="{FF2B5EF4-FFF2-40B4-BE49-F238E27FC236}">
                <a16:creationId xmlns:a16="http://schemas.microsoft.com/office/drawing/2014/main" id="{1506B022-475A-6647-98FF-D5C319A0C7C4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952500" y="2209800"/>
            <a:ext cx="10287000" cy="2593109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B2411D2-78FE-46C1-9EA9-C6A882903B53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April 16, 2023</a:t>
            </a:fld>
            <a:endParaRPr lang="en-US" dirty="0">
              <a:latin typeface="+mn-lt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04DAF8F-82DB-4DBE-9041-71217A4516C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2F761B-6706-439D-9C75-43E751AB195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013107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A5C37098-CEB2-1E45-989B-3DD92F3B1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2" y="2476500"/>
            <a:ext cx="7132320" cy="3289971"/>
          </a:xfrm>
          <a:prstGeom prst="rect">
            <a:avLst/>
          </a:prstGeom>
          <a:ln>
            <a:noFill/>
          </a:ln>
        </p:spPr>
        <p:txBody>
          <a:bodyPr lIns="0" tIns="0" rIns="0" bIns="0" anchor="t" anchorCtr="0">
            <a:normAutofit/>
          </a:bodyPr>
          <a:lstStyle>
            <a:lvl1pPr>
              <a:lnSpc>
                <a:spcPct val="100000"/>
              </a:lnSpc>
              <a:defRPr sz="2800" b="0" i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02327D-DBD4-7A4E-ABF2-A946A559A8AD}"/>
              </a:ext>
            </a:extLst>
          </p:cNvPr>
          <p:cNvSpPr txBox="1"/>
          <p:nvPr userDrawn="1"/>
        </p:nvSpPr>
        <p:spPr>
          <a:xfrm>
            <a:off x="699948" y="548291"/>
            <a:ext cx="158937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0" b="1" dirty="0">
                <a:solidFill>
                  <a:schemeClr val="bg1"/>
                </a:solidFill>
              </a:rPr>
              <a:t>“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ACB4ADD-D9F4-984E-B29D-A2CF6D19E810}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19" name="AutoShape 24">
              <a:extLst>
                <a:ext uri="{FF2B5EF4-FFF2-40B4-BE49-F238E27FC236}">
                  <a16:creationId xmlns:a16="http://schemas.microsoft.com/office/drawing/2014/main" id="{5017C477-A988-7041-8A67-3D8294D6AD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06D7F37-5DD1-A24E-9CCA-84B2A168554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6E321C8-096C-1B41-B14F-4CA7AE04BB1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32B3FDD4-EB13-F44F-99D0-BFAB06F00B3A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A20BCBD2-A735-0C43-8C55-B384372AC62C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69A90A7-BF26-684E-8C8B-638053DA1234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861D8E86-886A-8744-BC4C-FE82B02438F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2D967470-E96E-8843-AAD2-E0C8B807793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C8A27D09-765D-3949-BCCA-238C3514D4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478292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 userDrawn="1">
          <p15:clr>
            <a:srgbClr val="FBAE40"/>
          </p15:clr>
        </p15:guide>
        <p15:guide id="3" pos="2880" userDrawn="1">
          <p15:clr>
            <a:srgbClr val="FBAE40"/>
          </p15:clr>
        </p15:guide>
        <p15:guide id="4" pos="5160" userDrawn="1">
          <p15:clr>
            <a:srgbClr val="FBAE40"/>
          </p15:clr>
        </p15:guide>
        <p15:guide id="5" pos="2520" userDrawn="1">
          <p15:clr>
            <a:srgbClr val="FBAE40"/>
          </p15:clr>
        </p15:guide>
        <p15:guide id="6" pos="4800" userDrawn="1">
          <p15:clr>
            <a:srgbClr val="FBAE40"/>
          </p15:clr>
        </p15:guide>
        <p15:guide id="7" orient="horz" pos="1560">
          <p15:clr>
            <a:srgbClr val="FBAE40"/>
          </p15:clr>
        </p15:guide>
        <p15:guide id="8" orient="horz" pos="1752" userDrawn="1">
          <p15:clr>
            <a:srgbClr val="FBAE40"/>
          </p15:clr>
        </p15:guide>
        <p15:guide id="9" orient="horz" pos="1248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A7D9F21A-75CF-6045-8FA1-C4F4E21B699C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AEA7E377-BB07-FA43-B532-10A92EE030B0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F18DE645-B3D5-2F4E-AAD6-002FEF13A310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B90F6499-BA50-2340-A026-32C79B6BFA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38" name="Picture Placeholder 25">
            <a:extLst>
              <a:ext uri="{FF2B5EF4-FFF2-40B4-BE49-F238E27FC236}">
                <a16:creationId xmlns:a16="http://schemas.microsoft.com/office/drawing/2014/main" id="{2274C164-503B-E746-A155-849A9BC2406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54268" y="2572883"/>
            <a:ext cx="2118245" cy="203721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1" name="Title 1">
            <a:extLst>
              <a:ext uri="{FF2B5EF4-FFF2-40B4-BE49-F238E27FC236}">
                <a16:creationId xmlns:a16="http://schemas.microsoft.com/office/drawing/2014/main" id="{E2F20AFE-B282-5146-B0D6-F2FC1B6D3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2" y="879063"/>
            <a:ext cx="75322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F777D2F0-DE3F-8343-B97A-E7FA440532FD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0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Picture Placeholder 25">
            <a:extLst>
              <a:ext uri="{FF2B5EF4-FFF2-40B4-BE49-F238E27FC236}">
                <a16:creationId xmlns:a16="http://schemas.microsoft.com/office/drawing/2014/main" id="{AF1B5ED8-33F6-FB44-AA92-F0D227BB310C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658280" y="2572883"/>
            <a:ext cx="2118245" cy="203721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2" name="Text Placeholder 29">
            <a:extLst>
              <a:ext uri="{FF2B5EF4-FFF2-40B4-BE49-F238E27FC236}">
                <a16:creationId xmlns:a16="http://schemas.microsoft.com/office/drawing/2014/main" id="{0D824BDD-2D23-C943-8FE9-60B7B23B5EC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52500" y="5393169"/>
            <a:ext cx="2133600" cy="369332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3" name="Text Placeholder 29">
            <a:extLst>
              <a:ext uri="{FF2B5EF4-FFF2-40B4-BE49-F238E27FC236}">
                <a16:creationId xmlns:a16="http://schemas.microsoft.com/office/drawing/2014/main" id="{2F3D441E-DFB1-084B-8192-C6CBECCA40B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52500" y="4986745"/>
            <a:ext cx="2133600" cy="205837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4" name="Text Placeholder 29">
            <a:extLst>
              <a:ext uri="{FF2B5EF4-FFF2-40B4-BE49-F238E27FC236}">
                <a16:creationId xmlns:a16="http://schemas.microsoft.com/office/drawing/2014/main" id="{25797825-E7AE-2C41-A965-E6F0D70D97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63042" y="5393169"/>
            <a:ext cx="2128157" cy="369332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5" name="Text Placeholder 29">
            <a:extLst>
              <a:ext uri="{FF2B5EF4-FFF2-40B4-BE49-F238E27FC236}">
                <a16:creationId xmlns:a16="http://schemas.microsoft.com/office/drawing/2014/main" id="{63C1927C-E23B-204E-9F3A-2A67D2BF70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663042" y="4986745"/>
            <a:ext cx="2128157" cy="205837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6" name="Text Placeholder 29">
            <a:extLst>
              <a:ext uri="{FF2B5EF4-FFF2-40B4-BE49-F238E27FC236}">
                <a16:creationId xmlns:a16="http://schemas.microsoft.com/office/drawing/2014/main" id="{EC81F0F5-C204-7248-A336-A655814A8A3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67054" y="5393169"/>
            <a:ext cx="2129245" cy="369332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7" name="Text Placeholder 29">
            <a:extLst>
              <a:ext uri="{FF2B5EF4-FFF2-40B4-BE49-F238E27FC236}">
                <a16:creationId xmlns:a16="http://schemas.microsoft.com/office/drawing/2014/main" id="{C9FEF82E-4E9C-8343-9D36-C4A00D7137C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367054" y="4986745"/>
            <a:ext cx="2129245" cy="205837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8" name="Text Placeholder 29">
            <a:extLst>
              <a:ext uri="{FF2B5EF4-FFF2-40B4-BE49-F238E27FC236}">
                <a16:creationId xmlns:a16="http://schemas.microsoft.com/office/drawing/2014/main" id="{F8AF6664-A005-7A42-9AEF-C5AA5603E49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110254" y="5393169"/>
            <a:ext cx="2129245" cy="369332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9" name="Text Placeholder 29">
            <a:extLst>
              <a:ext uri="{FF2B5EF4-FFF2-40B4-BE49-F238E27FC236}">
                <a16:creationId xmlns:a16="http://schemas.microsoft.com/office/drawing/2014/main" id="{5F6C1E52-E2B6-5F45-A863-5BB35ABAFCD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110254" y="4986745"/>
            <a:ext cx="2129245" cy="205837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FD0B2D5-B3C2-D847-A220-86CB6A37E418}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28" name="AutoShape 24">
              <a:extLst>
                <a:ext uri="{FF2B5EF4-FFF2-40B4-BE49-F238E27FC236}">
                  <a16:creationId xmlns:a16="http://schemas.microsoft.com/office/drawing/2014/main" id="{A7FD25A4-760F-814C-915F-DD6E89CA3A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A0CC8369-E81F-D447-87D8-1AF0C58EAC0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C41CA81E-EF54-D048-8775-CD4AB37A7DF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D95A4B85-923E-B641-B239-2A1999AB294B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501386DC-76EB-F34E-AD0E-22957D3B38D5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66" name="Picture Placeholder 25">
            <a:extLst>
              <a:ext uri="{FF2B5EF4-FFF2-40B4-BE49-F238E27FC236}">
                <a16:creationId xmlns:a16="http://schemas.microsoft.com/office/drawing/2014/main" id="{2D21D633-C51E-E94E-BAE3-96F52F76E496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362292" y="2572883"/>
            <a:ext cx="2118245" cy="203721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9" name="Picture Placeholder 25">
            <a:extLst>
              <a:ext uri="{FF2B5EF4-FFF2-40B4-BE49-F238E27FC236}">
                <a16:creationId xmlns:a16="http://schemas.microsoft.com/office/drawing/2014/main" id="{639EFA5A-9C69-DF4D-81B7-FA1F8CCCF934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9112023" y="2572883"/>
            <a:ext cx="2118245" cy="203721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ED89364-B1CB-4E72-A6BB-95A34B50661C}"/>
              </a:ext>
            </a:extLst>
          </p:cNvPr>
          <p:cNvSpPr>
            <a:spLocks noGrp="1"/>
          </p:cNvSpPr>
          <p:nvPr>
            <p:ph type="dt" sz="half" idx="32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April 16, 2023</a:t>
            </a:fld>
            <a:endParaRPr lang="en-US" dirty="0">
              <a:latin typeface="+mn-lt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E09328F-B310-4BF3-883E-BA9A39676AF2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192EF2-9336-43EF-A365-1F54000F7DE9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963624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 userDrawn="1">
          <p15:clr>
            <a:srgbClr val="FBAE40"/>
          </p15:clr>
        </p15:guide>
        <p15:guide id="3" pos="2304" userDrawn="1">
          <p15:clr>
            <a:srgbClr val="FBAE40"/>
          </p15:clr>
        </p15:guide>
        <p15:guide id="4" pos="4008" userDrawn="1">
          <p15:clr>
            <a:srgbClr val="FBAE40"/>
          </p15:clr>
        </p15:guide>
        <p15:guide id="5" pos="1944" userDrawn="1">
          <p15:clr>
            <a:srgbClr val="FBAE40"/>
          </p15:clr>
        </p15:guide>
        <p15:guide id="6" pos="3648" userDrawn="1">
          <p15:clr>
            <a:srgbClr val="FBAE40"/>
          </p15:clr>
        </p15:guide>
        <p15:guide id="7" orient="horz" pos="1392" userDrawn="1">
          <p15:clr>
            <a:srgbClr val="FBAE40"/>
          </p15:clr>
        </p15:guide>
        <p15:guide id="8" orient="horz" pos="552" userDrawn="1">
          <p15:clr>
            <a:srgbClr val="FBAE40"/>
          </p15:clr>
        </p15:guide>
        <p15:guide id="9" orient="horz" pos="1224" userDrawn="1">
          <p15:clr>
            <a:srgbClr val="FBAE40"/>
          </p15:clr>
        </p15:guide>
        <p15:guide id="10" pos="5352" userDrawn="1">
          <p15:clr>
            <a:srgbClr val="FBAE40"/>
          </p15:clr>
        </p15:guide>
        <p15:guide id="11" pos="5736" userDrawn="1">
          <p15:clr>
            <a:srgbClr val="FBAE40"/>
          </p15:clr>
        </p15:guide>
        <p15:guide id="12" orient="horz" pos="2904" userDrawn="1">
          <p15:clr>
            <a:srgbClr val="FBAE40"/>
          </p15:clr>
        </p15:guide>
        <p15:guide id="13" orient="horz" pos="1608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40046AF-E5BF-854D-9986-7C3019770FE7}"/>
              </a:ext>
            </a:extLst>
          </p:cNvPr>
          <p:cNvCxnSpPr>
            <a:cxnSpLocks/>
          </p:cNvCxnSpPr>
          <p:nvPr userDrawn="1"/>
        </p:nvCxnSpPr>
        <p:spPr>
          <a:xfrm flipH="1">
            <a:off x="1045959" y="2213783"/>
            <a:ext cx="2136" cy="1828800"/>
          </a:xfrm>
          <a:prstGeom prst="line">
            <a:avLst/>
          </a:prstGeom>
          <a:ln w="165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6CA14A6-0144-BC49-A8D4-C979D13258C0}"/>
              </a:ext>
            </a:extLst>
          </p:cNvPr>
          <p:cNvCxnSpPr>
            <a:cxnSpLocks/>
          </p:cNvCxnSpPr>
          <p:nvPr userDrawn="1"/>
        </p:nvCxnSpPr>
        <p:spPr>
          <a:xfrm flipH="1">
            <a:off x="6180493" y="2213783"/>
            <a:ext cx="11102" cy="1828800"/>
          </a:xfrm>
          <a:prstGeom prst="line">
            <a:avLst/>
          </a:prstGeom>
          <a:ln w="165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A582FC2-A135-5743-B9C0-6AC7225B42E1}"/>
              </a:ext>
            </a:extLst>
          </p:cNvPr>
          <p:cNvCxnSpPr>
            <a:cxnSpLocks/>
          </p:cNvCxnSpPr>
          <p:nvPr userDrawn="1"/>
        </p:nvCxnSpPr>
        <p:spPr>
          <a:xfrm flipH="1">
            <a:off x="8745623" y="3904712"/>
            <a:ext cx="2136" cy="1828800"/>
          </a:xfrm>
          <a:prstGeom prst="line">
            <a:avLst/>
          </a:prstGeom>
          <a:ln w="165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7C43222-5868-0247-838F-58F4F6C8EE75}"/>
              </a:ext>
            </a:extLst>
          </p:cNvPr>
          <p:cNvCxnSpPr>
            <a:cxnSpLocks/>
          </p:cNvCxnSpPr>
          <p:nvPr userDrawn="1"/>
        </p:nvCxnSpPr>
        <p:spPr>
          <a:xfrm flipH="1">
            <a:off x="3611089" y="3895941"/>
            <a:ext cx="2136" cy="1828800"/>
          </a:xfrm>
          <a:prstGeom prst="line">
            <a:avLst/>
          </a:prstGeom>
          <a:ln w="165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itle 1">
            <a:extLst>
              <a:ext uri="{FF2B5EF4-FFF2-40B4-BE49-F238E27FC236}">
                <a16:creationId xmlns:a16="http://schemas.microsoft.com/office/drawing/2014/main" id="{46EEE005-F78A-9D4F-B159-964376C38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6" name="Text Placeholder 29">
            <a:extLst>
              <a:ext uri="{FF2B5EF4-FFF2-40B4-BE49-F238E27FC236}">
                <a16:creationId xmlns:a16="http://schemas.microsoft.com/office/drawing/2014/main" id="{FC61536F-8EA7-5A48-AF76-8B0E251BD8C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96955" y="2934856"/>
            <a:ext cx="2133600" cy="369332"/>
          </a:xfrm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7" name="Text Placeholder 29">
            <a:extLst>
              <a:ext uri="{FF2B5EF4-FFF2-40B4-BE49-F238E27FC236}">
                <a16:creationId xmlns:a16="http://schemas.microsoft.com/office/drawing/2014/main" id="{64FFD994-BD97-ED49-8607-286ECBB1CDA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96955" y="2568686"/>
            <a:ext cx="2133600" cy="205837"/>
          </a:xfrm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2" name="Text Placeholder 29">
            <a:extLst>
              <a:ext uri="{FF2B5EF4-FFF2-40B4-BE49-F238E27FC236}">
                <a16:creationId xmlns:a16="http://schemas.microsoft.com/office/drawing/2014/main" id="{D1ADE805-BFBC-ED47-B9CB-6CB2FF02E86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897799" y="5087328"/>
            <a:ext cx="2133600" cy="369332"/>
          </a:xfrm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3" name="Text Placeholder 29">
            <a:extLst>
              <a:ext uri="{FF2B5EF4-FFF2-40B4-BE49-F238E27FC236}">
                <a16:creationId xmlns:a16="http://schemas.microsoft.com/office/drawing/2014/main" id="{334A3589-641F-F547-891B-149579153B7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897799" y="4701908"/>
            <a:ext cx="2133600" cy="205837"/>
          </a:xfrm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lang="en-US" sz="1800" spc="0" baseline="0" dirty="0"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marL="0" lvl="0" indent="0">
              <a:spcBef>
                <a:spcPts val="4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6" name="Text Placeholder 29">
            <a:extLst>
              <a:ext uri="{FF2B5EF4-FFF2-40B4-BE49-F238E27FC236}">
                <a16:creationId xmlns:a16="http://schemas.microsoft.com/office/drawing/2014/main" id="{A63F8454-D12E-A641-ABD0-8977D3F5EC0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001711" y="5087328"/>
            <a:ext cx="2133600" cy="369332"/>
          </a:xfrm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7" name="Text Placeholder 29">
            <a:extLst>
              <a:ext uri="{FF2B5EF4-FFF2-40B4-BE49-F238E27FC236}">
                <a16:creationId xmlns:a16="http://schemas.microsoft.com/office/drawing/2014/main" id="{F35AA15D-DBAD-9840-8764-A5B6D486A23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001711" y="4701908"/>
            <a:ext cx="2133600" cy="205837"/>
          </a:xfrm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lang="en-US" sz="1800" spc="0" baseline="0" dirty="0"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marL="0" lvl="0" indent="0">
              <a:spcBef>
                <a:spcPts val="4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8" name="Text Placeholder 29">
            <a:extLst>
              <a:ext uri="{FF2B5EF4-FFF2-40B4-BE49-F238E27FC236}">
                <a16:creationId xmlns:a16="http://schemas.microsoft.com/office/drawing/2014/main" id="{8357CA0F-1A55-B145-8305-562F0DF2254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438143" y="2934856"/>
            <a:ext cx="2133600" cy="369332"/>
          </a:xfrm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9" name="Text Placeholder 29">
            <a:extLst>
              <a:ext uri="{FF2B5EF4-FFF2-40B4-BE49-F238E27FC236}">
                <a16:creationId xmlns:a16="http://schemas.microsoft.com/office/drawing/2014/main" id="{D6C49F6F-AF28-8942-8442-8F54A1DC388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438143" y="2568686"/>
            <a:ext cx="2133600" cy="205837"/>
          </a:xfrm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CE2724A-BCA1-604F-9D18-BF05746408C2}"/>
              </a:ext>
            </a:extLst>
          </p:cNvPr>
          <p:cNvCxnSpPr/>
          <p:nvPr userDrawn="1"/>
        </p:nvCxnSpPr>
        <p:spPr>
          <a:xfrm>
            <a:off x="967689" y="3968780"/>
            <a:ext cx="10275477" cy="0"/>
          </a:xfrm>
          <a:prstGeom prst="line">
            <a:avLst/>
          </a:prstGeom>
          <a:ln w="165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4923D7D1-A9CC-C34C-86FF-43B5C8978712}"/>
              </a:ext>
            </a:extLst>
          </p:cNvPr>
          <p:cNvSpPr/>
          <p:nvPr userDrawn="1"/>
        </p:nvSpPr>
        <p:spPr>
          <a:xfrm>
            <a:off x="964323" y="3883241"/>
            <a:ext cx="163271" cy="16327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6119FF13-13AB-3448-B24E-58E18B3CE2B6}"/>
              </a:ext>
            </a:extLst>
          </p:cNvPr>
          <p:cNvSpPr/>
          <p:nvPr userDrawn="1"/>
        </p:nvSpPr>
        <p:spPr>
          <a:xfrm>
            <a:off x="3531590" y="3892012"/>
            <a:ext cx="163271" cy="16327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2F8F982-870E-AE44-B0D3-B3313BC48DB7}"/>
              </a:ext>
            </a:extLst>
          </p:cNvPr>
          <p:cNvSpPr/>
          <p:nvPr userDrawn="1"/>
        </p:nvSpPr>
        <p:spPr>
          <a:xfrm>
            <a:off x="6098857" y="3883241"/>
            <a:ext cx="163271" cy="16327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549A137-DB5E-9C40-8C0A-ED607212022C}"/>
              </a:ext>
            </a:extLst>
          </p:cNvPr>
          <p:cNvSpPr/>
          <p:nvPr userDrawn="1"/>
        </p:nvSpPr>
        <p:spPr>
          <a:xfrm>
            <a:off x="8666124" y="3892012"/>
            <a:ext cx="163271" cy="16327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1DC2552-C347-4C3D-8C92-4A6981227C0E}"/>
              </a:ext>
            </a:extLst>
          </p:cNvPr>
          <p:cNvSpPr>
            <a:spLocks noGrp="1"/>
          </p:cNvSpPr>
          <p:nvPr>
            <p:ph type="dt" sz="half" idx="36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April 16, 2023</a:t>
            </a:fld>
            <a:endParaRPr lang="en-US" dirty="0">
              <a:latin typeface="+mn-lt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B7C35C-F3E4-4522-8711-16E4F9052C2C}"/>
              </a:ext>
            </a:extLst>
          </p:cNvPr>
          <p:cNvSpPr>
            <a:spLocks noGrp="1"/>
          </p:cNvSpPr>
          <p:nvPr>
            <p:ph type="ftr" sz="quarter" idx="37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4D6BAD-56F4-42F1-A2B3-FDB73364FD40}"/>
              </a:ext>
            </a:extLst>
          </p:cNvPr>
          <p:cNvSpPr>
            <a:spLocks noGrp="1"/>
          </p:cNvSpPr>
          <p:nvPr>
            <p:ph type="sldNum" sz="quarter" idx="38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861552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 userDrawn="1">
          <p15:clr>
            <a:srgbClr val="FBAE40"/>
          </p15:clr>
        </p15:guide>
        <p15:guide id="3" pos="2880" userDrawn="1">
          <p15:clr>
            <a:srgbClr val="FBAE40"/>
          </p15:clr>
        </p15:guide>
        <p15:guide id="4" pos="5160" userDrawn="1">
          <p15:clr>
            <a:srgbClr val="FBAE40"/>
          </p15:clr>
        </p15:guide>
        <p15:guide id="5" pos="2520" userDrawn="1">
          <p15:clr>
            <a:srgbClr val="FBAE40"/>
          </p15:clr>
        </p15:guide>
        <p15:guide id="6" pos="4800" userDrawn="1">
          <p15:clr>
            <a:srgbClr val="FBAE40"/>
          </p15:clr>
        </p15:guide>
        <p15:guide id="7" orient="horz" pos="1224" userDrawn="1">
          <p15:clr>
            <a:srgbClr val="FBAE40"/>
          </p15:clr>
        </p15:guide>
        <p15:guide id="8" orient="horz" pos="3768" userDrawn="1">
          <p15:clr>
            <a:srgbClr val="FBAE40"/>
          </p15:clr>
        </p15:guide>
        <p15:guide id="9" orient="horz" pos="552" userDrawn="1">
          <p15:clr>
            <a:srgbClr val="FBAE40"/>
          </p15:clr>
        </p15:guide>
        <p15:guide id="10" orient="horz" pos="1512" userDrawn="1">
          <p15:clr>
            <a:srgbClr val="FBAE40"/>
          </p15:clr>
        </p15:guide>
        <p15:guide id="11" orient="horz" pos="2832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ED84C6-50E6-6C43-8031-AFF6268E0C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71550" y="1825625"/>
            <a:ext cx="1038225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Placeholder 11">
            <a:extLst>
              <a:ext uri="{FF2B5EF4-FFF2-40B4-BE49-F238E27FC236}">
                <a16:creationId xmlns:a16="http://schemas.microsoft.com/office/drawing/2014/main" id="{D41FC0AE-253D-D242-9C88-017078F8A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365125"/>
            <a:ext cx="104013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" name="Date Placeholder 3">
            <a:extLst>
              <a:ext uri="{FF2B5EF4-FFF2-40B4-BE49-F238E27FC236}">
                <a16:creationId xmlns:a16="http://schemas.microsoft.com/office/drawing/2014/main" id="{EF47083A-6D76-4B4D-87CA-E08E212F7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6FCA8E82-58CD-E045-8B98-B7A85B79B752}" type="datetime4">
              <a:rPr lang="en-US" smtClean="0"/>
              <a:pPr/>
              <a:t>April 16, 2023</a:t>
            </a:fld>
            <a:endParaRPr lang="en-US" dirty="0">
              <a:latin typeface="+mn-lt"/>
            </a:endParaRPr>
          </a:p>
        </p:txBody>
      </p:sp>
      <p:sp>
        <p:nvSpPr>
          <p:cNvPr id="31" name="Footer Placeholder 4">
            <a:extLst>
              <a:ext uri="{FF2B5EF4-FFF2-40B4-BE49-F238E27FC236}">
                <a16:creationId xmlns:a16="http://schemas.microsoft.com/office/drawing/2014/main" id="{C9955F1C-C0B1-BA44-8905-6991FA0D1E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94790" y="6332220"/>
            <a:ext cx="149733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C8ADA0DF-3751-9A48-8A21-59F01C782D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71550" y="6332220"/>
            <a:ext cx="52324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158922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9" r:id="rId1"/>
    <p:sldLayoutId id="2147483693" r:id="rId2"/>
    <p:sldLayoutId id="2147483671" r:id="rId3"/>
    <p:sldLayoutId id="2147483672" r:id="rId4"/>
    <p:sldLayoutId id="2147483673" r:id="rId5"/>
    <p:sldLayoutId id="2147483684" r:id="rId6"/>
    <p:sldLayoutId id="2147483675" r:id="rId7"/>
    <p:sldLayoutId id="2147483676" r:id="rId8"/>
    <p:sldLayoutId id="2147483677" r:id="rId9"/>
    <p:sldLayoutId id="2147483685" r:id="rId10"/>
    <p:sldLayoutId id="2147483688" r:id="rId11"/>
    <p:sldLayoutId id="2147483692" r:id="rId12"/>
    <p:sldLayoutId id="2147483682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 spc="100" baseline="0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240">
          <p15:clr>
            <a:srgbClr val="547EBF"/>
          </p15:clr>
        </p15:guide>
        <p15:guide id="4" orient="horz" pos="240">
          <p15:clr>
            <a:srgbClr val="547EBF"/>
          </p15:clr>
        </p15:guide>
        <p15:guide id="5" pos="7440">
          <p15:clr>
            <a:srgbClr val="547EBF"/>
          </p15:clr>
        </p15:guide>
        <p15:guide id="6" orient="horz" pos="4080">
          <p15:clr>
            <a:srgbClr val="547EBF"/>
          </p15:clr>
        </p15:guide>
        <p15:guide id="7" pos="600" userDrawn="1">
          <p15:clr>
            <a:srgbClr val="547EBF"/>
          </p15:clr>
        </p15:guide>
        <p15:guide id="8" pos="3720">
          <p15:clr>
            <a:srgbClr val="547EBF"/>
          </p15:clr>
        </p15:guide>
        <p15:guide id="9" pos="2112">
          <p15:clr>
            <a:srgbClr val="547EBF"/>
          </p15:clr>
        </p15:guide>
        <p15:guide id="10" pos="1848">
          <p15:clr>
            <a:srgbClr val="547EBF"/>
          </p15:clr>
        </p15:guide>
        <p15:guide id="11" pos="5568">
          <p15:clr>
            <a:srgbClr val="547EBF"/>
          </p15:clr>
        </p15:guide>
        <p15:guide id="12" pos="5832">
          <p15:clr>
            <a:srgbClr val="547EBF"/>
          </p15:clr>
        </p15:guide>
        <p15:guide id="13" pos="4968">
          <p15:clr>
            <a:srgbClr val="9FCC3B"/>
          </p15:clr>
        </p15:guide>
        <p15:guide id="14" pos="5208">
          <p15:clr>
            <a:srgbClr val="9FCC3B"/>
          </p15:clr>
        </p15:guide>
        <p15:guide id="15" pos="2712">
          <p15:clr>
            <a:srgbClr val="9FCC3B"/>
          </p15:clr>
        </p15:guide>
        <p15:guide id="16" pos="2472">
          <p15:clr>
            <a:srgbClr val="9FCC3B"/>
          </p15:clr>
        </p15:guide>
        <p15:guide id="17" pos="39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16A_2DC1CDFF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jpg"/><Relationship Id="rId7" Type="http://schemas.openxmlformats.org/officeDocument/2006/relationships/image" Target="../media/image6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.jpg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microsoft.com/office/2018/10/relationships/comments" Target="../comments/modernComment_16C_26604078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9.png"/><Relationship Id="rId7" Type="http://schemas.openxmlformats.org/officeDocument/2006/relationships/image" Target="../media/image12.png"/><Relationship Id="rId2" Type="http://schemas.microsoft.com/office/2018/10/relationships/comments" Target="../comments/modernComment_161_964B9C0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ayc-data.com/data_engineering/2020/02/06/serverless-data-pipelines.html" TargetMode="External"/><Relationship Id="rId13" Type="http://schemas.openxmlformats.org/officeDocument/2006/relationships/image" Target="../media/image19.png"/><Relationship Id="rId18" Type="http://schemas.openxmlformats.org/officeDocument/2006/relationships/image" Target="../media/image23.jpg"/><Relationship Id="rId3" Type="http://schemas.openxmlformats.org/officeDocument/2006/relationships/image" Target="../media/image14.jpg"/><Relationship Id="rId21" Type="http://schemas.openxmlformats.org/officeDocument/2006/relationships/image" Target="../media/image25.png"/><Relationship Id="rId7" Type="http://schemas.openxmlformats.org/officeDocument/2006/relationships/image" Target="../media/image16.png"/><Relationship Id="rId12" Type="http://schemas.openxmlformats.org/officeDocument/2006/relationships/hyperlink" Target="https://www.flickr.com/photos/141573413@N04/41425693524" TargetMode="External"/><Relationship Id="rId17" Type="http://schemas.openxmlformats.org/officeDocument/2006/relationships/image" Target="../media/image22.png"/><Relationship Id="rId2" Type="http://schemas.microsoft.com/office/2018/10/relationships/comments" Target="../comments/modernComment_162_5CC36A9D.xml"/><Relationship Id="rId16" Type="http://schemas.openxmlformats.org/officeDocument/2006/relationships/image" Target="../media/image21.jpeg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randlow.github.io/posts/machine-learning/hybrid-colab/" TargetMode="External"/><Relationship Id="rId11" Type="http://schemas.openxmlformats.org/officeDocument/2006/relationships/image" Target="../media/image18.jpg"/><Relationship Id="rId24" Type="http://schemas.openxmlformats.org/officeDocument/2006/relationships/hyperlink" Target="https://en.wikipedia.org/wiki/Google_Forms" TargetMode="External"/><Relationship Id="rId5" Type="http://schemas.openxmlformats.org/officeDocument/2006/relationships/image" Target="../media/image15.jpg"/><Relationship Id="rId15" Type="http://schemas.openxmlformats.org/officeDocument/2006/relationships/image" Target="../media/image20.jpeg"/><Relationship Id="rId23" Type="http://schemas.openxmlformats.org/officeDocument/2006/relationships/image" Target="../media/image26.png"/><Relationship Id="rId10" Type="http://schemas.openxmlformats.org/officeDocument/2006/relationships/hyperlink" Target="https://communityblog.fedoraproject.org/help-port-python-packages-to-python-3/" TargetMode="External"/><Relationship Id="rId19" Type="http://schemas.openxmlformats.org/officeDocument/2006/relationships/image" Target="../media/image24.jpeg"/><Relationship Id="rId4" Type="http://schemas.openxmlformats.org/officeDocument/2006/relationships/hyperlink" Target="https://afanporsaber.com/redune-denuncia-el-intento-de-acallar-su-voz-critica-contra-la-bioneuroemocion/google-drive-logo" TargetMode="External"/><Relationship Id="rId9" Type="http://schemas.openxmlformats.org/officeDocument/2006/relationships/image" Target="../media/image17.png"/><Relationship Id="rId14" Type="http://schemas.openxmlformats.org/officeDocument/2006/relationships/hyperlink" Target="https://kharshit.github.io/blog/2018/04/27/how-deep-should-neual-nets-be" TargetMode="External"/><Relationship Id="rId22" Type="http://schemas.openxmlformats.org/officeDocument/2006/relationships/hyperlink" Target="https://maken.wikiwijs.nl/154428/Microsoft_Forms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163_FAB3039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16B_1D887A14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3E168C-8042-5B4E-A5A4-A5BF693AE2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68444" y="2116182"/>
            <a:ext cx="5990181" cy="1514019"/>
          </a:xfrm>
        </p:spPr>
        <p:txBody>
          <a:bodyPr/>
          <a:lstStyle/>
          <a:p>
            <a:r>
              <a:rPr lang="en-US" dirty="0"/>
              <a:t>Capstone Project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8E61D8-31A3-2D45-8E25-CBE846E26E1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67055" y="4549553"/>
            <a:ext cx="5491570" cy="953337"/>
          </a:xfrm>
        </p:spPr>
        <p:txBody>
          <a:bodyPr/>
          <a:lstStyle/>
          <a:p>
            <a:r>
              <a:rPr lang="en-US" sz="2000" dirty="0">
                <a:latin typeface="+mj-lt"/>
              </a:rPr>
              <a:t>Group</a:t>
            </a:r>
            <a:r>
              <a:rPr lang="en-US" sz="2000" dirty="0"/>
              <a:t> 12</a:t>
            </a:r>
          </a:p>
          <a:p>
            <a:r>
              <a:rPr lang="en-US" dirty="0"/>
              <a:t>April 17, 2023 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09507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0FA04-6227-9040-92A6-9514A59B8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What’s Next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D657E5-4675-E84E-840E-4F6D4868C5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Business/Domain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B4B9306-DDC0-AD4F-A9C2-739C6AEB01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64023" y="2786446"/>
            <a:ext cx="4827178" cy="1942138"/>
          </a:xfrm>
        </p:spPr>
        <p:txBody>
          <a:bodyPr/>
          <a:lstStyle/>
          <a:p>
            <a:r>
              <a:rPr lang="en-US" dirty="0"/>
              <a:t>Expansion to more programs</a:t>
            </a:r>
          </a:p>
          <a:p>
            <a:r>
              <a:rPr lang="en-US" dirty="0"/>
              <a:t>Central DB for DAB program</a:t>
            </a:r>
          </a:p>
          <a:p>
            <a:r>
              <a:rPr lang="en-US" dirty="0"/>
              <a:t>Entry and Exit Survey </a:t>
            </a:r>
          </a:p>
          <a:p>
            <a:r>
              <a:rPr lang="en-US" dirty="0"/>
              <a:t>Focused intake process 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F03CC0-7DA0-ED4F-B612-580E138D588A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US" dirty="0"/>
              <a:t>Technical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D8EEE0-6E1C-9F47-936F-25FCC2FC368C}"/>
              </a:ext>
            </a:extLst>
          </p:cNvPr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en-US" dirty="0"/>
              <a:t>Technical cloud pipelines</a:t>
            </a:r>
          </a:p>
          <a:p>
            <a:r>
              <a:rPr lang="en-US" dirty="0"/>
              <a:t>File arrive automation with email</a:t>
            </a:r>
          </a:p>
          <a:p>
            <a:r>
              <a:rPr lang="en-US" dirty="0"/>
              <a:t>Expand Sentimental analysis</a:t>
            </a:r>
          </a:p>
          <a:p>
            <a:r>
              <a:rPr lang="en-US" dirty="0"/>
              <a:t>Expand Predictive capabilities with ML/Deep learning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A5802D8-6C81-6C4F-97CF-C1F2344EE89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pPr algn="l"/>
            <a:fld id="{294A09A9-5501-47C1-A89A-A340965A2BE2}" type="slidenum">
              <a:rPr lang="en-US" smtClean="0"/>
              <a:pPr algn="l"/>
              <a:t>10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A659727-BBB9-9B49-BCA1-694F74F717C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494790" y="6332220"/>
            <a:ext cx="1497330" cy="247651"/>
          </a:xfrm>
        </p:spPr>
        <p:txBody>
          <a:bodyPr/>
          <a:lstStyle/>
          <a:p>
            <a:r>
              <a:rPr lang="en-US" dirty="0"/>
              <a:t>Capstone Project</a:t>
            </a:r>
            <a:endParaRPr lang="en-US" sz="1100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9E44123-0AF5-4A4C-B0C7-BB7409DE8161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2992120" y="6332220"/>
            <a:ext cx="1313180" cy="247651"/>
          </a:xfrm>
        </p:spPr>
        <p:txBody>
          <a:bodyPr/>
          <a:lstStyle/>
          <a:p>
            <a:fld id="{6FCA8E82-58CD-E045-8B98-B7A85B79B752}" type="datetime4">
              <a:rPr lang="en-US" smtClean="0"/>
              <a:pPr/>
              <a:t>April 16, 2023</a:t>
            </a:fld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767675903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F3D98-3C30-4CFC-8643-C81E829C8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11" name="Subtitle 10">
            <a:extLst>
              <a:ext uri="{FF2B5EF4-FFF2-40B4-BE49-F238E27FC236}">
                <a16:creationId xmlns:a16="http://schemas.microsoft.com/office/drawing/2014/main" id="{F0F25866-5DB1-334A-8037-692579FBDE3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Students - Data, Mentors - guidance and All college professors – For all the 4 sems of learnings</a:t>
            </a:r>
          </a:p>
        </p:txBody>
      </p:sp>
      <p:pic>
        <p:nvPicPr>
          <p:cNvPr id="13" name="Picture Placeholder 12" descr="Portrait of a team member">
            <a:extLst>
              <a:ext uri="{FF2B5EF4-FFF2-40B4-BE49-F238E27FC236}">
                <a16:creationId xmlns:a16="http://schemas.microsoft.com/office/drawing/2014/main" id="{EC944911-7CDD-41CC-A7F0-5B0CF85D545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3366773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D79D1E7A-EE67-77CC-4E74-0A7A8DFE20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0002" y="0"/>
            <a:ext cx="5828186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1EB1D7F-284F-6F46-99FA-EBB8ED69D7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550" y="770234"/>
            <a:ext cx="2643474" cy="610863"/>
          </a:xfrm>
        </p:spPr>
        <p:txBody>
          <a:bodyPr/>
          <a:lstStyle/>
          <a:p>
            <a:r>
              <a:rPr lang="en-US" dirty="0"/>
              <a:t>Team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F43A531-88E8-744E-9BB5-FD05029B1D2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278088" y="3721273"/>
            <a:ext cx="2128157" cy="205837"/>
          </a:xfrm>
        </p:spPr>
        <p:txBody>
          <a:bodyPr/>
          <a:lstStyle/>
          <a:p>
            <a:r>
              <a:rPr lang="en-US" dirty="0"/>
              <a:t>Rajvi Mehta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A1E2644-1BD8-DB4D-B01F-F617AABF793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13170" y="3719490"/>
            <a:ext cx="1440000" cy="247651"/>
          </a:xfrm>
        </p:spPr>
        <p:txBody>
          <a:bodyPr/>
          <a:lstStyle/>
          <a:p>
            <a:r>
              <a:rPr lang="en-US" dirty="0"/>
              <a:t>Amit Sharma</a:t>
            </a:r>
          </a:p>
          <a:p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0695B8F-A3CD-4845-8150-758480179C2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502737" y="3739495"/>
            <a:ext cx="2129245" cy="205837"/>
          </a:xfrm>
        </p:spPr>
        <p:txBody>
          <a:bodyPr/>
          <a:lstStyle/>
          <a:p>
            <a:r>
              <a:rPr lang="en-US" dirty="0"/>
              <a:t>Harshil Patel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32DA2B67-BDBB-C945-988B-6C0D86F697CE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1EAEE347-BDD8-5349-BB37-C8938BFCFF4C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>
          <a:xfrm>
            <a:off x="1494790" y="6332220"/>
            <a:ext cx="1497330" cy="247651"/>
          </a:xfrm>
        </p:spPr>
        <p:txBody>
          <a:bodyPr/>
          <a:lstStyle/>
          <a:p>
            <a:r>
              <a:rPr lang="en-US" dirty="0"/>
              <a:t>Capstone Project</a:t>
            </a:r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B160BE06-EC01-1145-BF3B-C02AC24955C4}"/>
              </a:ext>
            </a:extLst>
          </p:cNvPr>
          <p:cNvSpPr>
            <a:spLocks noGrp="1"/>
          </p:cNvSpPr>
          <p:nvPr>
            <p:ph type="dt" sz="half" idx="32"/>
          </p:nvPr>
        </p:nvSpPr>
        <p:spPr>
          <a:xfrm>
            <a:off x="2992120" y="6332220"/>
            <a:ext cx="1313180" cy="247651"/>
          </a:xfrm>
        </p:spPr>
        <p:txBody>
          <a:bodyPr/>
          <a:lstStyle/>
          <a:p>
            <a:fld id="{6FCA8E82-58CD-E045-8B98-B7A85B79B752}" type="datetime4">
              <a:rPr lang="en-US" smtClean="0"/>
              <a:pPr/>
              <a:t>April 16, 2023</a:t>
            </a:fld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DF7B21D-37D3-8344-AC78-C169C79D3D2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1497143" y="5599524"/>
            <a:ext cx="2129245" cy="205837"/>
          </a:xfrm>
        </p:spPr>
        <p:txBody>
          <a:bodyPr/>
          <a:lstStyle/>
          <a:p>
            <a:r>
              <a:rPr lang="en-US" dirty="0" err="1"/>
              <a:t>Jayraj</a:t>
            </a:r>
            <a:r>
              <a:rPr lang="en-US" dirty="0"/>
              <a:t> Radadiya</a:t>
            </a:r>
          </a:p>
        </p:txBody>
      </p:sp>
      <p:sp>
        <p:nvSpPr>
          <p:cNvPr id="25" name="Text Placeholder 11">
            <a:extLst>
              <a:ext uri="{FF2B5EF4-FFF2-40B4-BE49-F238E27FC236}">
                <a16:creationId xmlns:a16="http://schemas.microsoft.com/office/drawing/2014/main" id="{FA7DACF7-F295-CD6D-3567-E6198858C5CC}"/>
              </a:ext>
            </a:extLst>
          </p:cNvPr>
          <p:cNvSpPr txBox="1">
            <a:spLocks/>
          </p:cNvSpPr>
          <p:nvPr/>
        </p:nvSpPr>
        <p:spPr>
          <a:xfrm>
            <a:off x="3387825" y="5624576"/>
            <a:ext cx="2129245" cy="20583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None/>
              <a:defRPr sz="1800" b="0" i="0" kern="1200" spc="0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Suhail Ahmed</a:t>
            </a:r>
          </a:p>
        </p:txBody>
      </p:sp>
      <p:pic>
        <p:nvPicPr>
          <p:cNvPr id="11" name="Picture Placeholder 10" descr="Text&#10;&#10;Description automatically generated">
            <a:extLst>
              <a:ext uri="{FF2B5EF4-FFF2-40B4-BE49-F238E27FC236}">
                <a16:creationId xmlns:a16="http://schemas.microsoft.com/office/drawing/2014/main" id="{15E3F7D3-9DF5-0394-9A4D-70A4BB86023B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90" t="14028" r="31702" b="51228"/>
          <a:stretch/>
        </p:blipFill>
        <p:spPr>
          <a:xfrm>
            <a:off x="484533" y="2100187"/>
            <a:ext cx="1440000" cy="1440314"/>
          </a:xfrm>
        </p:spPr>
      </p:pic>
      <p:pic>
        <p:nvPicPr>
          <p:cNvPr id="18" name="Picture 17" descr="A person wearing sunglasses&#10;&#10;Description automatically generated with medium confidence">
            <a:extLst>
              <a:ext uri="{FF2B5EF4-FFF2-40B4-BE49-F238E27FC236}">
                <a16:creationId xmlns:a16="http://schemas.microsoft.com/office/drawing/2014/main" id="{E83052EB-567A-AC27-6E66-4167CAD719F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67" t="15892" r="25161" b="37236"/>
          <a:stretch/>
        </p:blipFill>
        <p:spPr>
          <a:xfrm>
            <a:off x="2371214" y="2099702"/>
            <a:ext cx="1438851" cy="144824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2A159F6-E114-614C-927C-4D6DFF8698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533" y="1629211"/>
            <a:ext cx="2128156" cy="139549"/>
          </a:xfrm>
          <a:prstGeom prst="rect">
            <a:avLst/>
          </a:prstGeom>
        </p:spPr>
      </p:pic>
      <p:pic>
        <p:nvPicPr>
          <p:cNvPr id="26" name="Picture 25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418716BF-491F-8AFE-CEB1-EB67E374A77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0828" y="4058672"/>
            <a:ext cx="1445253" cy="1440000"/>
          </a:xfrm>
          <a:prstGeom prst="rect">
            <a:avLst/>
          </a:prstGeom>
        </p:spPr>
      </p:pic>
      <p:pic>
        <p:nvPicPr>
          <p:cNvPr id="30" name="Picture Placeholder 29" descr="A person in a pink shirt&#10;&#10;Description automatically generated with medium confidence">
            <a:extLst>
              <a:ext uri="{FF2B5EF4-FFF2-40B4-BE49-F238E27FC236}">
                <a16:creationId xmlns:a16="http://schemas.microsoft.com/office/drawing/2014/main" id="{7998C356-C42A-B874-F772-28DDD2F2AD5E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69" t="15863" r="26397" b="27604"/>
          <a:stretch/>
        </p:blipFill>
        <p:spPr>
          <a:xfrm>
            <a:off x="4278088" y="2099702"/>
            <a:ext cx="1438851" cy="1440000"/>
          </a:xfrm>
        </p:spPr>
      </p:pic>
      <p:pic>
        <p:nvPicPr>
          <p:cNvPr id="34" name="Picture 33" descr="A person wearing glasses and a suit&#10;&#10;Description automatically generated with medium confidence">
            <a:extLst>
              <a:ext uri="{FF2B5EF4-FFF2-40B4-BE49-F238E27FC236}">
                <a16:creationId xmlns:a16="http://schemas.microsoft.com/office/drawing/2014/main" id="{2A6F6EA6-BD73-E098-2026-27DA8DA275C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70" t="16986" r="13673"/>
          <a:stretch/>
        </p:blipFill>
        <p:spPr>
          <a:xfrm>
            <a:off x="3315447" y="4058672"/>
            <a:ext cx="1431080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2322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54756-A790-C845-A85F-35391529E5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EC6698-132B-1143-A2A9-00A97D9572D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21203" y="2167985"/>
            <a:ext cx="2432958" cy="247651"/>
          </a:xfrm>
        </p:spPr>
        <p:txBody>
          <a:bodyPr/>
          <a:lstStyle/>
          <a:p>
            <a:r>
              <a:rPr lang="en-US" dirty="0"/>
              <a:t>01. Life of a Student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0015C52-08ED-464E-B7E8-24892D9C131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648710" y="2167985"/>
            <a:ext cx="3145135" cy="247651"/>
          </a:xfrm>
        </p:spPr>
        <p:txBody>
          <a:bodyPr vert="horz" lIns="0" tIns="0" rIns="0" bIns="0" rtlCol="0">
            <a:noAutofit/>
          </a:bodyPr>
          <a:lstStyle/>
          <a:p>
            <a:r>
              <a:rPr lang="en-US" dirty="0"/>
              <a:t>02. Problem statement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32B0C1D-C221-7C47-B7D6-77E7BDB4174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71550" y="3362712"/>
            <a:ext cx="2133600" cy="205837"/>
          </a:xfrm>
        </p:spPr>
        <p:txBody>
          <a:bodyPr/>
          <a:lstStyle/>
          <a:p>
            <a:r>
              <a:rPr lang="en-US" dirty="0"/>
              <a:t>03. Solutioning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9BD3932-D1D0-1045-BD96-8B26F11B851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635447" y="3367989"/>
            <a:ext cx="2971243" cy="205837"/>
          </a:xfrm>
        </p:spPr>
        <p:txBody>
          <a:bodyPr/>
          <a:lstStyle/>
          <a:p>
            <a:r>
              <a:rPr lang="en-US" dirty="0"/>
              <a:t>04. Technologies - Data flow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115086E-2AC3-4F4D-8F85-104CFA64FEC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75905" y="4639242"/>
            <a:ext cx="2129245" cy="205837"/>
          </a:xfrm>
        </p:spPr>
        <p:txBody>
          <a:bodyPr/>
          <a:lstStyle/>
          <a:p>
            <a:r>
              <a:rPr lang="en-US" dirty="0"/>
              <a:t>05. Demo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329469AE-B59A-AA41-9085-106D011808F5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C0BAE34D-BF83-084B-A10C-EB85694B9ACF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>
          <a:xfrm>
            <a:off x="1494790" y="6332220"/>
            <a:ext cx="1497330" cy="247651"/>
          </a:xfrm>
        </p:spPr>
        <p:txBody>
          <a:bodyPr/>
          <a:lstStyle/>
          <a:p>
            <a:r>
              <a:rPr lang="en-US" dirty="0"/>
              <a:t>Capstone Project</a:t>
            </a:r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2D9626DF-C81E-004B-9A70-7EF103792475}"/>
              </a:ext>
            </a:extLst>
          </p:cNvPr>
          <p:cNvSpPr>
            <a:spLocks noGrp="1"/>
          </p:cNvSpPr>
          <p:nvPr>
            <p:ph type="dt" sz="half" idx="25"/>
          </p:nvPr>
        </p:nvSpPr>
        <p:spPr>
          <a:xfrm>
            <a:off x="2992120" y="6332220"/>
            <a:ext cx="1313180" cy="247651"/>
          </a:xfrm>
        </p:spPr>
        <p:txBody>
          <a:bodyPr/>
          <a:lstStyle/>
          <a:p>
            <a:fld id="{6FCA8E82-58CD-E045-8B98-B7A85B79B752}" type="datetime4">
              <a:rPr lang="en-US" smtClean="0"/>
              <a:pPr/>
              <a:t>April 16, 2023</a:t>
            </a:fld>
            <a:endParaRPr lang="en-US" dirty="0"/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0420B8BE-7BBB-2AC6-C671-8A5E5100232D}"/>
              </a:ext>
            </a:extLst>
          </p:cNvPr>
          <p:cNvSpPr txBox="1">
            <a:spLocks/>
          </p:cNvSpPr>
          <p:nvPr/>
        </p:nvSpPr>
        <p:spPr>
          <a:xfrm>
            <a:off x="3647621" y="4540710"/>
            <a:ext cx="2129245" cy="20583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06. Wins, Struggles and Way-outs </a:t>
            </a:r>
            <a:r>
              <a:rPr lang="en-GB" dirty="0"/>
              <a:t> </a:t>
            </a:r>
            <a:endParaRPr lang="en-US" dirty="0"/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56E222A7-6D01-109A-4CDF-C3FE47035B24}"/>
              </a:ext>
            </a:extLst>
          </p:cNvPr>
          <p:cNvSpPr txBox="1">
            <a:spLocks/>
          </p:cNvSpPr>
          <p:nvPr/>
        </p:nvSpPr>
        <p:spPr>
          <a:xfrm>
            <a:off x="6415136" y="4540710"/>
            <a:ext cx="2129245" cy="20583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07. What’s Next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52AA4F36-740D-9078-6DC6-AD0BF4DCF7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023" y="3042159"/>
            <a:ext cx="2128156" cy="13954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49E8CAC-CBA3-6A1C-0D82-17D582AEEA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8710" y="3023511"/>
            <a:ext cx="2128156" cy="139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609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6D1547BE-2F9C-B13F-879F-7B4BFBBC593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75" r="22793" b="-1"/>
          <a:stretch/>
        </p:blipFill>
        <p:spPr>
          <a:xfrm rot="10800000">
            <a:off x="6963507" y="0"/>
            <a:ext cx="5228490" cy="6858000"/>
          </a:xfrm>
          <a:noFill/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353F689-2E51-BF4F-AE47-7CEB7CC4C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</p:spPr>
        <p:txBody>
          <a:bodyPr anchor="b">
            <a:normAutofit/>
          </a:bodyPr>
          <a:lstStyle/>
          <a:p>
            <a:r>
              <a:rPr lang="en-US" dirty="0"/>
              <a:t>Life of a Student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7F80A9-6337-524E-AC61-32C5AFEE8E6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182028" y="2077401"/>
            <a:ext cx="5400443" cy="3602781"/>
          </a:xfrm>
        </p:spPr>
        <p:txBody>
          <a:bodyPr>
            <a:normAutofit/>
          </a:bodyPr>
          <a:lstStyle/>
          <a:p>
            <a:pPr algn="just"/>
            <a:r>
              <a:rPr lang="en-GB" dirty="0"/>
              <a:t>Achieving an </a:t>
            </a:r>
            <a:r>
              <a:rPr lang="en-GB" b="1" dirty="0"/>
              <a:t>optimal academic experience</a:t>
            </a:r>
            <a:r>
              <a:rPr lang="en-GB" dirty="0"/>
              <a:t> is a common goal among all college students. There are certain factors (with varying degrees of impact) that contribute to a desirable college experience such as: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b="1" dirty="0"/>
              <a:t>Personal and professional background, Residential life experience, living flexibility &amp; other academic factors</a:t>
            </a:r>
          </a:p>
          <a:p>
            <a:pPr algn="just"/>
            <a:r>
              <a:rPr lang="en-GB" dirty="0"/>
              <a:t>Factors, such as </a:t>
            </a:r>
            <a:r>
              <a:rPr lang="en-GB" b="1" dirty="0"/>
              <a:t>socioeconomic status, race, and ethnicity</a:t>
            </a:r>
            <a:r>
              <a:rPr lang="en-GB" dirty="0"/>
              <a:t>, may also play a significant role in shaping one's college experience.</a:t>
            </a:r>
          </a:p>
          <a:p>
            <a:pPr algn="just"/>
            <a:r>
              <a:rPr lang="en-GB" dirty="0"/>
              <a:t>The overall college experience can also be influenced by </a:t>
            </a:r>
            <a:r>
              <a:rPr lang="en-GB" b="1" dirty="0"/>
              <a:t>campus culture, extracurricular events, services provided and social opportunities.</a:t>
            </a:r>
            <a:endParaRPr lang="en-US" b="1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803E71-3088-0347-9BCC-16ADB551CCC8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2992120" y="6332220"/>
            <a:ext cx="1313180" cy="247651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6FCA8E82-58CD-E045-8B98-B7A85B79B752}" type="datetime4">
              <a:rPr lang="en-US" smtClean="0"/>
              <a:pPr>
                <a:spcAft>
                  <a:spcPts val="600"/>
                </a:spcAft>
              </a:pPr>
              <a:t>April 16, 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F3960A-D260-8445-A153-0B674474CEB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494790" y="6332220"/>
            <a:ext cx="1497330" cy="247651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Capstone Project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7669F0-EA6D-6B46-AF0E-A9C2D1F223D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460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22DF8-59D4-D94D-8ED9-F2F319899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Problem Statement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744071-0CE2-7746-9315-22EC28A0F462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9E91F3-E1A0-DB4A-8CD8-D9D1AB0FFB40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>
          <a:xfrm>
            <a:off x="1494790" y="6332220"/>
            <a:ext cx="1497330" cy="247651"/>
          </a:xfrm>
        </p:spPr>
        <p:txBody>
          <a:bodyPr/>
          <a:lstStyle/>
          <a:p>
            <a:r>
              <a:rPr lang="en-US" dirty="0"/>
              <a:t>Capstone Project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D5B7634-ADBA-124F-B8CA-431F07F18D44}"/>
              </a:ext>
            </a:extLst>
          </p:cNvPr>
          <p:cNvSpPr>
            <a:spLocks noGrp="1"/>
          </p:cNvSpPr>
          <p:nvPr>
            <p:ph type="dt" sz="half" idx="21"/>
          </p:nvPr>
        </p:nvSpPr>
        <p:spPr>
          <a:xfrm>
            <a:off x="2992120" y="6332220"/>
            <a:ext cx="1313180" cy="247651"/>
          </a:xfrm>
        </p:spPr>
        <p:txBody>
          <a:bodyPr/>
          <a:lstStyle/>
          <a:p>
            <a:fld id="{6FCA8E82-58CD-E045-8B98-B7A85B79B752}" type="datetime4">
              <a:rPr lang="en-US" smtClean="0"/>
              <a:pPr/>
              <a:t>April 16, 2023</a:t>
            </a:fld>
            <a:endParaRPr lang="en-US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86D852ED-DFCE-FC52-0059-186179B7131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71549" y="2087052"/>
            <a:ext cx="6955269" cy="2284144"/>
          </a:xfrm>
        </p:spPr>
        <p:txBody>
          <a:bodyPr/>
          <a:lstStyle/>
          <a:p>
            <a:pPr algn="just"/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The purpose of this study is to examine the relationship between 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various factors and the academic experience of students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. Specifically, the study will focus on </a:t>
            </a:r>
          </a:p>
          <a:p>
            <a:pPr marL="285750" indent="-285750" algn="just">
              <a:buFontTx/>
              <a:buChar char="-"/>
            </a:pP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Demographics </a:t>
            </a:r>
          </a:p>
          <a:p>
            <a:pPr marL="285750" indent="-285750" algn="just">
              <a:buFontTx/>
              <a:buChar char="-"/>
            </a:pP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work history</a:t>
            </a:r>
          </a:p>
          <a:p>
            <a:pPr marL="285750" indent="-285750" algn="just">
              <a:buFontTx/>
              <a:buChar char="-"/>
            </a:pP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living conditions </a:t>
            </a:r>
          </a:p>
          <a:p>
            <a:pPr algn="just"/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to determine their impact on 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academic experience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and overall quality of life. By identifying patterns and correlations, the study results will provide insights that could be used to </a:t>
            </a:r>
            <a:r>
              <a:rPr lang="en-GB" b="1" i="0" dirty="0">
                <a:solidFill>
                  <a:srgbClr val="374151"/>
                </a:solidFill>
                <a:effectLst/>
                <a:latin typeface="Söhne"/>
              </a:rPr>
              <a:t>improve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the academic experience. </a:t>
            </a:r>
            <a:endParaRPr lang="en-GB" dirty="0">
              <a:solidFill>
                <a:srgbClr val="374151"/>
              </a:solidFill>
              <a:latin typeface="Söhne"/>
            </a:endParaRPr>
          </a:p>
          <a:p>
            <a:pPr algn="just"/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8F6821-E433-75A5-5743-C857505E39DC}"/>
              </a:ext>
            </a:extLst>
          </p:cNvPr>
          <p:cNvSpPr txBox="1"/>
          <p:nvPr/>
        </p:nvSpPr>
        <p:spPr>
          <a:xfrm>
            <a:off x="8862606" y="3366932"/>
            <a:ext cx="230397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374151"/>
                </a:solidFill>
                <a:latin typeface="Söhne"/>
              </a:rPr>
              <a:t>Target population: </a:t>
            </a:r>
          </a:p>
          <a:p>
            <a:r>
              <a:rPr lang="en-GB" sz="1600" dirty="0">
                <a:solidFill>
                  <a:srgbClr val="374151"/>
                </a:solidFill>
                <a:latin typeface="Söhne"/>
              </a:rPr>
              <a:t>DAB program Students</a:t>
            </a: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FE8DA8-EA3C-CD01-1DB0-486DB9317DA3}"/>
              </a:ext>
            </a:extLst>
          </p:cNvPr>
          <p:cNvSpPr txBox="1"/>
          <p:nvPr/>
        </p:nvSpPr>
        <p:spPr>
          <a:xfrm>
            <a:off x="964023" y="4788577"/>
            <a:ext cx="6962795" cy="1106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600" b="1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rPr>
              <a:t>Hypothesis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rPr>
              <a:t>Students who have stable work histories, relatable educational backgrounds, and better living situations are more likely to have a positive academic experience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D90E639-A86F-4987-CD1C-07662FE45B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549" y="4535005"/>
            <a:ext cx="2128156" cy="139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842168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192206DD-C412-D9DD-068E-9A73890BF7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9886" y="24384"/>
            <a:ext cx="5181736" cy="290111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6339315B-8AAE-A946-ABBF-894F2E4B13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8081654" cy="610863"/>
          </a:xfrm>
        </p:spPr>
        <p:txBody>
          <a:bodyPr/>
          <a:lstStyle/>
          <a:p>
            <a:r>
              <a:rPr lang="en-US" dirty="0"/>
              <a:t>Solution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AEFD4E-3C68-714D-803E-EF85A323B95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4E9584-EA07-9B45-9700-4AD3524B82A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1494790" y="6332220"/>
            <a:ext cx="1497330" cy="247651"/>
          </a:xfrm>
        </p:spPr>
        <p:txBody>
          <a:bodyPr/>
          <a:lstStyle/>
          <a:p>
            <a:r>
              <a:rPr lang="en-US" dirty="0"/>
              <a:t>Capstone Project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865729-8F7C-E34E-AA31-9352CF6D9EB9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2992120" y="6332220"/>
            <a:ext cx="1313180" cy="247651"/>
          </a:xfrm>
        </p:spPr>
        <p:txBody>
          <a:bodyPr/>
          <a:lstStyle/>
          <a:p>
            <a:fld id="{6FCA8E82-58CD-E045-8B98-B7A85B79B752}" type="datetime4">
              <a:rPr lang="en-US" smtClean="0"/>
              <a:pPr/>
              <a:t>April 16, 2023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2B6B24-5EA0-1100-F588-73356B600707}"/>
              </a:ext>
            </a:extLst>
          </p:cNvPr>
          <p:cNvSpPr txBox="1"/>
          <p:nvPr/>
        </p:nvSpPr>
        <p:spPr>
          <a:xfrm>
            <a:off x="971551" y="2013045"/>
            <a:ext cx="7189156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1600" b="1" dirty="0">
                <a:solidFill>
                  <a:srgbClr val="374151"/>
                </a:solidFill>
                <a:latin typeface="Söhne"/>
              </a:rPr>
              <a:t>Central objective: </a:t>
            </a:r>
            <a:r>
              <a:rPr lang="en-GB" sz="1600" dirty="0">
                <a:solidFill>
                  <a:srgbClr val="374151"/>
                </a:solidFill>
                <a:latin typeface="Söhne"/>
              </a:rPr>
              <a:t>To devise </a:t>
            </a:r>
            <a:r>
              <a:rPr lang="en-GB" sz="1600" b="1" dirty="0">
                <a:solidFill>
                  <a:srgbClr val="374151"/>
                </a:solidFill>
                <a:latin typeface="Söhne"/>
              </a:rPr>
              <a:t>an automated and self-sufficient system </a:t>
            </a:r>
            <a:r>
              <a:rPr lang="en-GB" sz="1600" dirty="0">
                <a:solidFill>
                  <a:srgbClr val="374151"/>
                </a:solidFill>
                <a:latin typeface="Söhne"/>
              </a:rPr>
              <a:t>that can proficiently showcase the </a:t>
            </a:r>
            <a:r>
              <a:rPr lang="en-GB" sz="1600" b="1" dirty="0">
                <a:solidFill>
                  <a:srgbClr val="374151"/>
                </a:solidFill>
                <a:latin typeface="Söhne"/>
              </a:rPr>
              <a:t>correlations between diverse factors and a student's academic experience</a:t>
            </a:r>
            <a:r>
              <a:rPr lang="en-GB" sz="1600" dirty="0">
                <a:solidFill>
                  <a:srgbClr val="374151"/>
                </a:solidFill>
                <a:latin typeface="Söhne"/>
              </a:rPr>
              <a:t>, while also </a:t>
            </a:r>
            <a:r>
              <a:rPr lang="en-GB" sz="1600" b="1" dirty="0">
                <a:solidFill>
                  <a:srgbClr val="374151"/>
                </a:solidFill>
                <a:latin typeface="Söhne"/>
              </a:rPr>
              <a:t>forecasting the influence and potency </a:t>
            </a:r>
            <a:r>
              <a:rPr lang="en-GB" sz="1600" dirty="0">
                <a:solidFill>
                  <a:srgbClr val="374151"/>
                </a:solidFill>
                <a:latin typeface="Söhne"/>
              </a:rPr>
              <a:t>of these factors on the same.</a:t>
            </a:r>
          </a:p>
          <a:p>
            <a:pPr algn="just"/>
            <a:endParaRPr lang="en-GB" sz="1600" dirty="0">
              <a:solidFill>
                <a:srgbClr val="374151"/>
              </a:solidFill>
              <a:latin typeface="Söhne"/>
            </a:endParaRPr>
          </a:p>
          <a:p>
            <a:pPr algn="just"/>
            <a:r>
              <a:rPr lang="en-GB" sz="1600" dirty="0">
                <a:solidFill>
                  <a:srgbClr val="374151"/>
                </a:solidFill>
                <a:latin typeface="Söhne"/>
              </a:rPr>
              <a:t>The solution's scope extends beyond providing insights solely on academic experience, as it also aims to illuminate Student-College relationship. </a:t>
            </a:r>
            <a:r>
              <a:rPr lang="en-GB" sz="1600" b="0" i="0" dirty="0">
                <a:solidFill>
                  <a:srgbClr val="374151"/>
                </a:solidFill>
                <a:effectLst/>
                <a:latin typeface="Söhne"/>
              </a:rPr>
              <a:t>The implementation of this solution will ultimately enhance the academic experience for students.</a:t>
            </a:r>
            <a:endParaRPr lang="en-GB" sz="1600" dirty="0">
              <a:solidFill>
                <a:srgbClr val="374151"/>
              </a:solidFill>
              <a:latin typeface="Söhne"/>
            </a:endParaRPr>
          </a:p>
          <a:p>
            <a:pPr algn="just"/>
            <a:endParaRPr lang="en-US" dirty="0">
              <a:solidFill>
                <a:schemeClr val="bg2">
                  <a:lumMod val="10000"/>
                </a:schemeClr>
              </a:solidFill>
            </a:endParaRPr>
          </a:p>
          <a:p>
            <a:pPr algn="just"/>
            <a:r>
              <a:rPr lang="en-US" sz="1600" b="1" dirty="0">
                <a:solidFill>
                  <a:srgbClr val="374151"/>
                </a:solidFill>
                <a:latin typeface="Söhne"/>
              </a:rPr>
              <a:t>Solution in Nutshell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: </a:t>
            </a:r>
            <a:r>
              <a:rPr lang="en-US" sz="1600" dirty="0">
                <a:solidFill>
                  <a:srgbClr val="374151"/>
                </a:solidFill>
                <a:latin typeface="Söhne"/>
              </a:rPr>
              <a:t>S</a:t>
            </a:r>
            <a:r>
              <a:rPr lang="en-GB" sz="1600" dirty="0" err="1">
                <a:solidFill>
                  <a:srgbClr val="374151"/>
                </a:solidFill>
                <a:latin typeface="Söhne"/>
              </a:rPr>
              <a:t>eries</a:t>
            </a:r>
            <a:r>
              <a:rPr lang="en-GB" sz="1600" dirty="0">
                <a:solidFill>
                  <a:srgbClr val="374151"/>
                </a:solidFill>
                <a:latin typeface="Söhne"/>
              </a:rPr>
              <a:t> of interactive Tableau dashboards that provide a detailed overview of the data journey, from initial background information to academic outcomes and predictive analysis</a:t>
            </a:r>
            <a:endParaRPr lang="en-US" sz="1600" dirty="0">
              <a:solidFill>
                <a:srgbClr val="374151"/>
              </a:solidFill>
              <a:latin typeface="Söhne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F4B1668-9B07-7CB3-0D4E-BEEBFA08B9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550" y="1705674"/>
            <a:ext cx="2128156" cy="13954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CF21398-D1FE-BA69-C322-965BD2F9EF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53716" y="1235220"/>
            <a:ext cx="1840907" cy="1080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43893B1-ADB8-1D6C-6F2B-D8B8F284B0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42449" y="2450984"/>
            <a:ext cx="1840906" cy="1080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8405C02-32C8-E102-0640-CDDBA92565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50633" y="3721680"/>
            <a:ext cx="1847071" cy="1080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74B4DA1-9812-E80A-46DF-27207376765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42449" y="4968759"/>
            <a:ext cx="1827594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537536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A picture containing text, businesscard, clipart&#10;&#10;Description automatically generated">
            <a:extLst>
              <a:ext uri="{FF2B5EF4-FFF2-40B4-BE49-F238E27FC236}">
                <a16:creationId xmlns:a16="http://schemas.microsoft.com/office/drawing/2014/main" id="{9C149ACB-9E39-A050-106C-6E4A7AD2E3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2814489" y="3738505"/>
            <a:ext cx="1261994" cy="84159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65CFF5F-6DFB-0D49-B8B1-661F7E788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906" y="572546"/>
            <a:ext cx="7560545" cy="610863"/>
          </a:xfrm>
        </p:spPr>
        <p:txBody>
          <a:bodyPr>
            <a:normAutofit/>
          </a:bodyPr>
          <a:lstStyle/>
          <a:p>
            <a:r>
              <a:rPr lang="en-US" b="1" dirty="0"/>
              <a:t>Data flow - Technologies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D59D5C-769B-454A-A6E2-A988BC5DEF3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F593D-2B92-5A40-84BC-3F3D67FA0C0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1494790" y="6332220"/>
            <a:ext cx="1497330" cy="247651"/>
          </a:xfrm>
        </p:spPr>
        <p:txBody>
          <a:bodyPr/>
          <a:lstStyle/>
          <a:p>
            <a:r>
              <a:rPr lang="en-US" dirty="0"/>
              <a:t>Capstone Project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51D416-C020-1946-91EA-2A8F166E018F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2992120" y="6332220"/>
            <a:ext cx="1313180" cy="247651"/>
          </a:xfrm>
        </p:spPr>
        <p:txBody>
          <a:bodyPr/>
          <a:lstStyle/>
          <a:p>
            <a:fld id="{6FCA8E82-58CD-E045-8B98-B7A85B79B752}" type="datetime4">
              <a:rPr lang="en-US" smtClean="0"/>
              <a:pPr/>
              <a:t>April 16, 2023</a:t>
            </a:fld>
            <a:endParaRPr lang="en-US" dirty="0"/>
          </a:p>
        </p:txBody>
      </p:sp>
      <p:pic>
        <p:nvPicPr>
          <p:cNvPr id="8" name="Picture 7" descr="A picture containing icon&#10;&#10;Description automatically generated">
            <a:extLst>
              <a:ext uri="{FF2B5EF4-FFF2-40B4-BE49-F238E27FC236}">
                <a16:creationId xmlns:a16="http://schemas.microsoft.com/office/drawing/2014/main" id="{4384964A-A030-F3BE-1FA0-D95D3D28E7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7018707" y="4626740"/>
            <a:ext cx="824420" cy="824420"/>
          </a:xfrm>
          <a:prstGeom prst="rect">
            <a:avLst/>
          </a:prstGeom>
        </p:spPr>
      </p:pic>
      <p:pic>
        <p:nvPicPr>
          <p:cNvPr id="11" name="Picture 10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C745CF66-1DB9-C565-E0FF-AC760C34494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5624132" y="3894588"/>
            <a:ext cx="1364270" cy="475951"/>
          </a:xfrm>
          <a:prstGeom prst="rect">
            <a:avLst/>
          </a:prstGeom>
        </p:spPr>
      </p:pic>
      <p:pic>
        <p:nvPicPr>
          <p:cNvPr id="17" name="Picture 16" descr="Logo&#10;&#10;Description automatically generated">
            <a:extLst>
              <a:ext uri="{FF2B5EF4-FFF2-40B4-BE49-F238E27FC236}">
                <a16:creationId xmlns:a16="http://schemas.microsoft.com/office/drawing/2014/main" id="{8A2E5962-904A-442A-992D-7334CFFA047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3802579" y="3783683"/>
            <a:ext cx="1749013" cy="740323"/>
          </a:xfrm>
          <a:prstGeom prst="rect">
            <a:avLst/>
          </a:prstGeom>
        </p:spPr>
      </p:pic>
      <p:pic>
        <p:nvPicPr>
          <p:cNvPr id="20" name="Picture 19" descr="Chart&#10;&#10;Description automatically generated">
            <a:extLst>
              <a:ext uri="{FF2B5EF4-FFF2-40B4-BE49-F238E27FC236}">
                <a16:creationId xmlns:a16="http://schemas.microsoft.com/office/drawing/2014/main" id="{38321D62-B6D9-E2FD-EA0A-E7D6B78DED2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10435495" y="5714620"/>
            <a:ext cx="1130735" cy="657239"/>
          </a:xfrm>
          <a:prstGeom prst="rect">
            <a:avLst/>
          </a:prstGeom>
        </p:spPr>
      </p:pic>
      <p:pic>
        <p:nvPicPr>
          <p:cNvPr id="26" name="Picture 25" descr="Chart, diagram">
            <a:extLst>
              <a:ext uri="{FF2B5EF4-FFF2-40B4-BE49-F238E27FC236}">
                <a16:creationId xmlns:a16="http://schemas.microsoft.com/office/drawing/2014/main" id="{04CA8C96-0DD1-7D40-BEA4-42F54DDF0F76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4"/>
              </a:ext>
            </a:extLst>
          </a:blip>
          <a:srcRect l="39420" b="9132"/>
          <a:stretch/>
        </p:blipFill>
        <p:spPr>
          <a:xfrm>
            <a:off x="8220563" y="4705473"/>
            <a:ext cx="1388226" cy="781721"/>
          </a:xfrm>
          <a:prstGeom prst="rect">
            <a:avLst/>
          </a:prstGeom>
        </p:spPr>
      </p:pic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D9A80200-9EAA-F50B-C320-AC9A3808058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9623" y="1962710"/>
            <a:ext cx="1080000" cy="678688"/>
          </a:xfrm>
          <a:prstGeom prst="rect">
            <a:avLst/>
          </a:prstGeom>
        </p:spPr>
      </p:pic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CEC7F347-9F65-1B7A-24F4-47F49D1FE52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4524" y="1898312"/>
            <a:ext cx="1080000" cy="9308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 descr="Chart, scatter chart&#10;&#10;Description automatically generated">
            <a:extLst>
              <a:ext uri="{FF2B5EF4-FFF2-40B4-BE49-F238E27FC236}">
                <a16:creationId xmlns:a16="http://schemas.microsoft.com/office/drawing/2014/main" id="{4BC04074-C067-A6EC-8E37-D80CA9FDE19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9312" y="1857523"/>
            <a:ext cx="1080000" cy="88906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8" name="Picture 17" descr="Diagram&#10;&#10;Description automatically generated">
            <a:extLst>
              <a:ext uri="{FF2B5EF4-FFF2-40B4-BE49-F238E27FC236}">
                <a16:creationId xmlns:a16="http://schemas.microsoft.com/office/drawing/2014/main" id="{C6A36DAE-3A45-35CA-4F1C-2624B10FD08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2408" y="1857523"/>
            <a:ext cx="1080000" cy="1080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1" name="Picture 20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55D2FA1-C03D-E387-A4B5-D4BD6ADA8F2D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931" y="1949585"/>
            <a:ext cx="1080000" cy="81008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D018AE7-D2D7-C338-D52A-522BDA3FC074}"/>
              </a:ext>
            </a:extLst>
          </p:cNvPr>
          <p:cNvCxnSpPr/>
          <p:nvPr/>
        </p:nvCxnSpPr>
        <p:spPr>
          <a:xfrm>
            <a:off x="1508341" y="2854736"/>
            <a:ext cx="1674646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3B84260-71DF-6810-C191-2C62BECFD939}"/>
              </a:ext>
            </a:extLst>
          </p:cNvPr>
          <p:cNvCxnSpPr>
            <a:cxnSpLocks/>
          </p:cNvCxnSpPr>
          <p:nvPr/>
        </p:nvCxnSpPr>
        <p:spPr>
          <a:xfrm>
            <a:off x="2833025" y="3694120"/>
            <a:ext cx="4155436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9909B8B2-7B13-56F8-CE42-FBC894666B53}"/>
              </a:ext>
            </a:extLst>
          </p:cNvPr>
          <p:cNvCxnSpPr>
            <a:cxnSpLocks/>
          </p:cNvCxnSpPr>
          <p:nvPr/>
        </p:nvCxnSpPr>
        <p:spPr>
          <a:xfrm>
            <a:off x="6782879" y="4559100"/>
            <a:ext cx="2825334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12A1969-FB1F-2F32-2BF3-73A13116EC57}"/>
              </a:ext>
            </a:extLst>
          </p:cNvPr>
          <p:cNvCxnSpPr>
            <a:cxnSpLocks/>
          </p:cNvCxnSpPr>
          <p:nvPr/>
        </p:nvCxnSpPr>
        <p:spPr>
          <a:xfrm>
            <a:off x="9561472" y="5581090"/>
            <a:ext cx="2154628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3" name="Picture 32">
            <a:extLst>
              <a:ext uri="{FF2B5EF4-FFF2-40B4-BE49-F238E27FC236}">
                <a16:creationId xmlns:a16="http://schemas.microsoft.com/office/drawing/2014/main" id="{B72D1DC0-D1E2-D2F4-F33E-AFD20750F63E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71550" y="1353672"/>
            <a:ext cx="2128156" cy="139549"/>
          </a:xfrm>
          <a:prstGeom prst="rect">
            <a:avLst/>
          </a:prstGeom>
        </p:spPr>
      </p:pic>
      <p:sp>
        <p:nvSpPr>
          <p:cNvPr id="34" name="Arrow: Right 33">
            <a:extLst>
              <a:ext uri="{FF2B5EF4-FFF2-40B4-BE49-F238E27FC236}">
                <a16:creationId xmlns:a16="http://schemas.microsoft.com/office/drawing/2014/main" id="{DC0BFB41-C1CB-5A09-F7A9-1CAFCF75644A}"/>
              </a:ext>
            </a:extLst>
          </p:cNvPr>
          <p:cNvSpPr/>
          <p:nvPr/>
        </p:nvSpPr>
        <p:spPr>
          <a:xfrm>
            <a:off x="2820926" y="2226282"/>
            <a:ext cx="742329" cy="282831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4CF4A33-B33B-D20D-D518-311D3BE334CB}"/>
              </a:ext>
            </a:extLst>
          </p:cNvPr>
          <p:cNvSpPr txBox="1"/>
          <p:nvPr/>
        </p:nvSpPr>
        <p:spPr>
          <a:xfrm>
            <a:off x="1418576" y="1609595"/>
            <a:ext cx="13397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 dirty="0">
                <a:solidFill>
                  <a:schemeClr val="bg1"/>
                </a:solidFill>
              </a:rPr>
              <a:t>Data Collection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9A2CE8A-4409-9972-3499-0442641AB466}"/>
              </a:ext>
            </a:extLst>
          </p:cNvPr>
          <p:cNvSpPr txBox="1"/>
          <p:nvPr/>
        </p:nvSpPr>
        <p:spPr>
          <a:xfrm>
            <a:off x="3543821" y="1617946"/>
            <a:ext cx="17923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 dirty="0">
                <a:solidFill>
                  <a:schemeClr val="bg1"/>
                </a:solidFill>
              </a:rPr>
              <a:t>Data Pre-processing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A131A9AE-8D4E-3048-CDD7-55A5EF8ED2F6}"/>
              </a:ext>
            </a:extLst>
          </p:cNvPr>
          <p:cNvSpPr/>
          <p:nvPr/>
        </p:nvSpPr>
        <p:spPr>
          <a:xfrm>
            <a:off x="5034696" y="2226281"/>
            <a:ext cx="742329" cy="282831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640BA2D-8CB9-9782-895F-0451D4C784A3}"/>
              </a:ext>
            </a:extLst>
          </p:cNvPr>
          <p:cNvSpPr txBox="1"/>
          <p:nvPr/>
        </p:nvSpPr>
        <p:spPr>
          <a:xfrm>
            <a:off x="5613924" y="1590535"/>
            <a:ext cx="17923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 dirty="0">
                <a:solidFill>
                  <a:schemeClr val="bg1"/>
                </a:solidFill>
              </a:rPr>
              <a:t>Data Transformation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39" name="Arrow: Right 38">
            <a:extLst>
              <a:ext uri="{FF2B5EF4-FFF2-40B4-BE49-F238E27FC236}">
                <a16:creationId xmlns:a16="http://schemas.microsoft.com/office/drawing/2014/main" id="{5DB7339F-EA08-D138-AE54-CEF5BF8D1D14}"/>
              </a:ext>
            </a:extLst>
          </p:cNvPr>
          <p:cNvSpPr/>
          <p:nvPr/>
        </p:nvSpPr>
        <p:spPr>
          <a:xfrm>
            <a:off x="7197558" y="2213212"/>
            <a:ext cx="742329" cy="282831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5515B54-7369-3B85-EC91-EC311DB6AE3E}"/>
              </a:ext>
            </a:extLst>
          </p:cNvPr>
          <p:cNvSpPr txBox="1"/>
          <p:nvPr/>
        </p:nvSpPr>
        <p:spPr>
          <a:xfrm>
            <a:off x="8073647" y="1568378"/>
            <a:ext cx="17923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 dirty="0">
                <a:solidFill>
                  <a:schemeClr val="bg1"/>
                </a:solidFill>
              </a:rPr>
              <a:t>Data Predictions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F0C2F33A-69D1-359C-9784-3E05195F43F6}"/>
              </a:ext>
            </a:extLst>
          </p:cNvPr>
          <p:cNvSpPr/>
          <p:nvPr/>
        </p:nvSpPr>
        <p:spPr>
          <a:xfrm>
            <a:off x="9509546" y="2212101"/>
            <a:ext cx="742329" cy="282831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F90348E-B0D0-45B1-CD3F-6DE361E95DAB}"/>
              </a:ext>
            </a:extLst>
          </p:cNvPr>
          <p:cNvSpPr txBox="1"/>
          <p:nvPr/>
        </p:nvSpPr>
        <p:spPr>
          <a:xfrm>
            <a:off x="10393120" y="1549746"/>
            <a:ext cx="17923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 dirty="0">
                <a:solidFill>
                  <a:schemeClr val="bg1"/>
                </a:solidFill>
              </a:rPr>
              <a:t>Data Presentation</a:t>
            </a:r>
            <a:endParaRPr lang="en-US" sz="1400" b="1" dirty="0">
              <a:solidFill>
                <a:schemeClr val="bg1"/>
              </a:solidFill>
            </a:endParaRPr>
          </a:p>
        </p:txBody>
      </p:sp>
      <p:pic>
        <p:nvPicPr>
          <p:cNvPr id="44" name="Picture 43" descr="Icon&#10;&#10;Description automatically generated">
            <a:extLst>
              <a:ext uri="{FF2B5EF4-FFF2-40B4-BE49-F238E27FC236}">
                <a16:creationId xmlns:a16="http://schemas.microsoft.com/office/drawing/2014/main" id="{C2EE44AC-DF0B-81BC-C0AE-27D63061B1CC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2"/>
              </a:ext>
            </a:extLst>
          </a:blip>
          <a:stretch>
            <a:fillRect/>
          </a:stretch>
        </p:blipFill>
        <p:spPr>
          <a:xfrm>
            <a:off x="2397182" y="3031052"/>
            <a:ext cx="557174" cy="557174"/>
          </a:xfrm>
          <a:prstGeom prst="rect">
            <a:avLst/>
          </a:prstGeom>
        </p:spPr>
      </p:pic>
      <p:pic>
        <p:nvPicPr>
          <p:cNvPr id="47" name="Picture 46" descr="Icon&#10;&#10;Description automatically generated">
            <a:extLst>
              <a:ext uri="{FF2B5EF4-FFF2-40B4-BE49-F238E27FC236}">
                <a16:creationId xmlns:a16="http://schemas.microsoft.com/office/drawing/2014/main" id="{70A57FD0-A2BC-8E4C-758C-04E48A3CCF3C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4"/>
              </a:ext>
            </a:extLst>
          </a:blip>
          <a:stretch>
            <a:fillRect/>
          </a:stretch>
        </p:blipFill>
        <p:spPr>
          <a:xfrm>
            <a:off x="1566993" y="2977181"/>
            <a:ext cx="458835" cy="632537"/>
          </a:xfrm>
          <a:prstGeom prst="rect">
            <a:avLst/>
          </a:prstGeom>
        </p:spPr>
      </p:pic>
      <p:sp>
        <p:nvSpPr>
          <p:cNvPr id="49" name="Left Brace 48">
            <a:extLst>
              <a:ext uri="{FF2B5EF4-FFF2-40B4-BE49-F238E27FC236}">
                <a16:creationId xmlns:a16="http://schemas.microsoft.com/office/drawing/2014/main" id="{884297D3-A0B2-D21A-D3F2-912D1EE461B9}"/>
              </a:ext>
            </a:extLst>
          </p:cNvPr>
          <p:cNvSpPr/>
          <p:nvPr/>
        </p:nvSpPr>
        <p:spPr>
          <a:xfrm>
            <a:off x="783770" y="1681090"/>
            <a:ext cx="534783" cy="1163840"/>
          </a:xfrm>
          <a:prstGeom prst="leftBrace">
            <a:avLst>
              <a:gd name="adj1" fmla="val 8333"/>
              <a:gd name="adj2" fmla="val 47814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Left Brace 49">
            <a:extLst>
              <a:ext uri="{FF2B5EF4-FFF2-40B4-BE49-F238E27FC236}">
                <a16:creationId xmlns:a16="http://schemas.microsoft.com/office/drawing/2014/main" id="{900D9E9E-5BC4-DEF4-2AD2-BB2614BDD354}"/>
              </a:ext>
            </a:extLst>
          </p:cNvPr>
          <p:cNvSpPr/>
          <p:nvPr/>
        </p:nvSpPr>
        <p:spPr>
          <a:xfrm>
            <a:off x="804596" y="3275055"/>
            <a:ext cx="534784" cy="2740793"/>
          </a:xfrm>
          <a:prstGeom prst="leftBrace">
            <a:avLst>
              <a:gd name="adj1" fmla="val 8333"/>
              <a:gd name="adj2" fmla="val 48935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2B104E2-75D9-38CB-94BD-E08E34C35E9E}"/>
              </a:ext>
            </a:extLst>
          </p:cNvPr>
          <p:cNvSpPr txBox="1"/>
          <p:nvPr/>
        </p:nvSpPr>
        <p:spPr>
          <a:xfrm rot="16200000">
            <a:off x="-106623" y="1911873"/>
            <a:ext cx="13781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>
                <a:solidFill>
                  <a:schemeClr val="bg1"/>
                </a:solidFill>
              </a:rPr>
              <a:t>Data Flow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3C437CA-E388-4B95-997B-63707AE47E10}"/>
              </a:ext>
            </a:extLst>
          </p:cNvPr>
          <p:cNvSpPr txBox="1"/>
          <p:nvPr/>
        </p:nvSpPr>
        <p:spPr>
          <a:xfrm rot="16200000">
            <a:off x="-106623" y="4318833"/>
            <a:ext cx="13781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>
                <a:solidFill>
                  <a:schemeClr val="bg1"/>
                </a:solidFill>
              </a:rPr>
              <a:t>Technologies</a:t>
            </a:r>
            <a:endParaRPr lang="en-US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6310685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7728DC-195E-4A4E-AEBA-5E0D1DB03B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Demo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AED456-3863-118A-D73B-C1C0D15900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Part 1 - Dashboard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1C9855A-3802-D0D6-3D57-5340644B2D7D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CA" dirty="0"/>
              <a:t>Part 2- Pipeline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6035864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8026B5-2F88-BA48-A996-4A13FDFAA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Wins, Struggles and Way-outs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ABDF8F-0AD5-5C43-9EF3-8679B9897E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82A119-28D1-B54D-A879-A0DDEC2966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52500" y="2786445"/>
            <a:ext cx="3036477" cy="2493275"/>
          </a:xfrm>
        </p:spPr>
        <p:txBody>
          <a:bodyPr>
            <a:normAutofit fontScale="92500"/>
          </a:bodyPr>
          <a:lstStyle/>
          <a:p>
            <a:r>
              <a:rPr lang="en-US" dirty="0"/>
              <a:t>Data(cloud) Pipeline</a:t>
            </a:r>
          </a:p>
          <a:p>
            <a:r>
              <a:rPr lang="en-US" dirty="0"/>
              <a:t>Automated Data flow</a:t>
            </a:r>
          </a:p>
          <a:p>
            <a:r>
              <a:rPr lang="en-US" dirty="0"/>
              <a:t>Hypothesis – Product connection</a:t>
            </a:r>
          </a:p>
          <a:p>
            <a:r>
              <a:rPr lang="en-US" dirty="0"/>
              <a:t>Maintain </a:t>
            </a:r>
            <a:r>
              <a:rPr lang="en-US" b="1" dirty="0"/>
              <a:t>NO PII</a:t>
            </a:r>
            <a:r>
              <a:rPr lang="en-US" dirty="0"/>
              <a:t> Data</a:t>
            </a:r>
          </a:p>
          <a:p>
            <a:r>
              <a:rPr lang="en-US" dirty="0"/>
              <a:t>API Connect  </a:t>
            </a:r>
          </a:p>
          <a:p>
            <a:r>
              <a:rPr lang="en-US" dirty="0"/>
              <a:t>Multiple personal Learnings </a:t>
            </a:r>
          </a:p>
          <a:p>
            <a:r>
              <a:rPr lang="en-US" dirty="0"/>
              <a:t>No Cost involved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55E5840-ED0D-0349-88F3-4E90A0094985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US" dirty="0"/>
              <a:t>Struggles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4801285-85FB-FD43-9631-322998389AF0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4581898" y="2799146"/>
            <a:ext cx="3050628" cy="1942138"/>
          </a:xfrm>
        </p:spPr>
        <p:txBody>
          <a:bodyPr>
            <a:normAutofit fontScale="92500"/>
          </a:bodyPr>
          <a:lstStyle/>
          <a:p>
            <a:r>
              <a:rPr lang="en-CA" dirty="0"/>
              <a:t>D</a:t>
            </a:r>
            <a:r>
              <a:rPr lang="en-US" dirty="0" err="1"/>
              <a:t>ata</a:t>
            </a:r>
            <a:r>
              <a:rPr lang="en-US" dirty="0"/>
              <a:t> Collection &amp; Population size</a:t>
            </a:r>
          </a:p>
          <a:p>
            <a:r>
              <a:rPr lang="en-US" dirty="0"/>
              <a:t>Multi platform integration</a:t>
            </a:r>
          </a:p>
          <a:p>
            <a:r>
              <a:rPr lang="en-US" dirty="0"/>
              <a:t>Time window</a:t>
            </a:r>
          </a:p>
          <a:p>
            <a:r>
              <a:rPr lang="en-US" dirty="0"/>
              <a:t>Non-linear data</a:t>
            </a:r>
          </a:p>
          <a:p>
            <a:r>
              <a:rPr lang="en-US" dirty="0"/>
              <a:t>Finding correlation and data connect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820E658-15B8-6C4B-A736-3D894774670E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US" dirty="0"/>
              <a:t>Way-Outs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52F621-1B1F-5E49-939F-12BD1A0FD522}"/>
              </a:ext>
            </a:extLst>
          </p:cNvPr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en-US" dirty="0"/>
              <a:t>APIs</a:t>
            </a:r>
          </a:p>
          <a:p>
            <a:r>
              <a:rPr lang="en-US" dirty="0"/>
              <a:t>Setting Data boundaries</a:t>
            </a:r>
          </a:p>
          <a:p>
            <a:r>
              <a:rPr lang="en-US" dirty="0"/>
              <a:t>Setting Weights and Rules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8B50C3FA-D20D-3049-9C7F-6F37D4E022C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pPr algn="l"/>
            <a:fld id="{294A09A9-5501-47C1-A89A-A340965A2BE2}" type="slidenum">
              <a:rPr lang="en-US" smtClean="0"/>
              <a:pPr algn="l"/>
              <a:t>9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56278D20-060E-1942-9A72-E600C02A820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494790" y="6332220"/>
            <a:ext cx="1497330" cy="247651"/>
          </a:xfrm>
        </p:spPr>
        <p:txBody>
          <a:bodyPr/>
          <a:lstStyle/>
          <a:p>
            <a:r>
              <a:rPr lang="en-US" dirty="0"/>
              <a:t>Capstone Project</a:t>
            </a:r>
            <a:endParaRPr lang="en-US" sz="1100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AFD06229-BFA1-7D4D-B1E0-0A9F7FBF1F7E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2992120" y="6332220"/>
            <a:ext cx="1313180" cy="247651"/>
          </a:xfrm>
        </p:spPr>
        <p:txBody>
          <a:bodyPr/>
          <a:lstStyle/>
          <a:p>
            <a:fld id="{6FCA8E82-58CD-E045-8B98-B7A85B79B752}" type="datetime4">
              <a:rPr lang="en-US" smtClean="0"/>
              <a:pPr/>
              <a:t>April 16, 2023</a:t>
            </a:fld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495483412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theme/theme1.xml><?xml version="1.0" encoding="utf-8"?>
<a:theme xmlns:a="http://schemas.openxmlformats.org/drawingml/2006/main" name="Theme1">
  <a:themeElements>
    <a:clrScheme name="Swiss">
      <a:dk1>
        <a:srgbClr val="000000"/>
      </a:dk1>
      <a:lt1>
        <a:srgbClr val="FFFFFF"/>
      </a:lt1>
      <a:dk2>
        <a:srgbClr val="E4E4E4"/>
      </a:dk2>
      <a:lt2>
        <a:srgbClr val="7CA655"/>
      </a:lt2>
      <a:accent1>
        <a:srgbClr val="A9D4DB"/>
      </a:accent1>
      <a:accent2>
        <a:srgbClr val="FBE284"/>
      </a:accent2>
      <a:accent3>
        <a:srgbClr val="4495A2"/>
      </a:accent3>
      <a:accent4>
        <a:srgbClr val="AA5881"/>
      </a:accent4>
      <a:accent5>
        <a:srgbClr val="E06742"/>
      </a:accent5>
      <a:accent6>
        <a:srgbClr val="F9D448"/>
      </a:accent6>
      <a:hlink>
        <a:srgbClr val="4495A2"/>
      </a:hlink>
      <a:folHlink>
        <a:srgbClr val="AA5881"/>
      </a:folHlink>
    </a:clrScheme>
    <a:fontScheme name="Custom 175">
      <a:majorFont>
        <a:latin typeface="Franklin Gothic Demi"/>
        <a:ea typeface=""/>
        <a:cs typeface=""/>
      </a:majorFont>
      <a:minorFont>
        <a:latin typeface="Franklin Gothic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wissPresentation C_Win32_MW_JS_SL_v2.potx" id="{230A82CA-9023-4220-9E5B-0E652CF31B20}" vid="{96196EC2-C392-482E-BF29-9BD12A62668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4F21D10-BD83-491A-AAA6-945C2DB1EB0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9EC1AB0-9704-404D-B6D3-819D938AC55B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1D20B6E4-879E-4E6C-BDE7-261540CD376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Geometric annual presentation</Template>
  <TotalTime>952</TotalTime>
  <Words>535</Words>
  <Application>Microsoft Office PowerPoint</Application>
  <PresentationFormat>Widescreen</PresentationFormat>
  <Paragraphs>110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Arial</vt:lpstr>
      <vt:lpstr>Calibri</vt:lpstr>
      <vt:lpstr>Franklin Gothic Book</vt:lpstr>
      <vt:lpstr>Franklin Gothic Demi</vt:lpstr>
      <vt:lpstr>Söhne</vt:lpstr>
      <vt:lpstr>Wingdings</vt:lpstr>
      <vt:lpstr>Theme1</vt:lpstr>
      <vt:lpstr>Capstone Project</vt:lpstr>
      <vt:lpstr>Team</vt:lpstr>
      <vt:lpstr>Agenda</vt:lpstr>
      <vt:lpstr>Life of a Student</vt:lpstr>
      <vt:lpstr>Problem Statement</vt:lpstr>
      <vt:lpstr>Solution</vt:lpstr>
      <vt:lpstr>Data flow - Technologies</vt:lpstr>
      <vt:lpstr>Demo</vt:lpstr>
      <vt:lpstr>Wins, Struggles and Way-outs</vt:lpstr>
      <vt:lpstr>What’s Next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Annual Review</dc:title>
  <dc:creator>Rajvi Pinalbhai Mehta</dc:creator>
  <cp:lastModifiedBy>Amit Sharma</cp:lastModifiedBy>
  <cp:revision>19</cp:revision>
  <dcterms:created xsi:type="dcterms:W3CDTF">2023-04-14T19:54:32Z</dcterms:created>
  <dcterms:modified xsi:type="dcterms:W3CDTF">2023-04-17T02:54:33Z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